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8" r:id="rId3"/>
    <p:sldId id="265" r:id="rId4"/>
    <p:sldId id="274" r:id="rId5"/>
  </p:sldIdLst>
  <p:sldSz cx="12192000" cy="6858000"/>
  <p:notesSz cx="9866313" cy="6735763"/>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96" y="47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1" i="0">
                <a:solidFill>
                  <a:srgbClr val="404040"/>
                </a:solidFill>
                <a:latin typeface="Meiryo"/>
                <a:cs typeface="Meiryo"/>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12/19/2022</a:t>
            </a:fld>
            <a:endParaRPr lang="en-US"/>
          </a:p>
        </p:txBody>
      </p:sp>
      <p:sp>
        <p:nvSpPr>
          <p:cNvPr id="6" name="Holder 6"/>
          <p:cNvSpPr>
            <a:spLocks noGrp="1"/>
          </p:cNvSpPr>
          <p:nvPr>
            <p:ph type="sldNum" sz="quarter" idx="7"/>
          </p:nvPr>
        </p:nvSpPr>
        <p:spPr/>
        <p:txBody>
          <a:bodyPr lIns="0" tIns="0" rIns="0" bIns="0"/>
          <a:lstStyle>
            <a:lvl1pPr>
              <a:defRPr sz="1400" b="0" i="0">
                <a:solidFill>
                  <a:schemeClr val="tx1"/>
                </a:solidFill>
                <a:latin typeface="Meiryo"/>
                <a:cs typeface="Meiryo"/>
              </a:defRPr>
            </a:lvl1pPr>
          </a:lstStyle>
          <a:p>
            <a:pPr marL="38100">
              <a:lnSpc>
                <a:spcPct val="100000"/>
              </a:lnSpc>
              <a:spcBef>
                <a:spcPts val="185"/>
              </a:spcBef>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404040"/>
                </a:solidFill>
                <a:latin typeface="Meiryo"/>
                <a:cs typeface="Meiryo"/>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12/19/2022</a:t>
            </a:fld>
            <a:endParaRPr lang="en-US"/>
          </a:p>
        </p:txBody>
      </p:sp>
      <p:sp>
        <p:nvSpPr>
          <p:cNvPr id="6" name="Holder 6"/>
          <p:cNvSpPr>
            <a:spLocks noGrp="1"/>
          </p:cNvSpPr>
          <p:nvPr>
            <p:ph type="sldNum" sz="quarter" idx="7"/>
          </p:nvPr>
        </p:nvSpPr>
        <p:spPr/>
        <p:txBody>
          <a:bodyPr lIns="0" tIns="0" rIns="0" bIns="0"/>
          <a:lstStyle>
            <a:lvl1pPr>
              <a:defRPr sz="1400" b="0" i="0">
                <a:solidFill>
                  <a:schemeClr val="tx1"/>
                </a:solidFill>
                <a:latin typeface="Meiryo"/>
                <a:cs typeface="Meiryo"/>
              </a:defRPr>
            </a:lvl1pPr>
          </a:lstStyle>
          <a:p>
            <a:pPr marL="38100">
              <a:lnSpc>
                <a:spcPct val="100000"/>
              </a:lnSpc>
              <a:spcBef>
                <a:spcPts val="185"/>
              </a:spcBef>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404040"/>
                </a:solidFill>
                <a:latin typeface="Meiryo"/>
                <a:cs typeface="Meiryo"/>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12/19/2022</a:t>
            </a:fld>
            <a:endParaRPr lang="en-US"/>
          </a:p>
        </p:txBody>
      </p:sp>
      <p:sp>
        <p:nvSpPr>
          <p:cNvPr id="7" name="Holder 7"/>
          <p:cNvSpPr>
            <a:spLocks noGrp="1"/>
          </p:cNvSpPr>
          <p:nvPr>
            <p:ph type="sldNum" sz="quarter" idx="7"/>
          </p:nvPr>
        </p:nvSpPr>
        <p:spPr/>
        <p:txBody>
          <a:bodyPr lIns="0" tIns="0" rIns="0" bIns="0"/>
          <a:lstStyle>
            <a:lvl1pPr>
              <a:defRPr sz="1400" b="0" i="0">
                <a:solidFill>
                  <a:schemeClr val="tx1"/>
                </a:solidFill>
                <a:latin typeface="Meiryo"/>
                <a:cs typeface="Meiryo"/>
              </a:defRPr>
            </a:lvl1pPr>
          </a:lstStyle>
          <a:p>
            <a:pPr marL="38100">
              <a:lnSpc>
                <a:spcPct val="100000"/>
              </a:lnSpc>
              <a:spcBef>
                <a:spcPts val="185"/>
              </a:spcBef>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404040"/>
                </a:solidFill>
                <a:latin typeface="Meiryo"/>
                <a:cs typeface="Meiry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12/19/2022</a:t>
            </a:fld>
            <a:endParaRPr lang="en-US"/>
          </a:p>
        </p:txBody>
      </p:sp>
      <p:sp>
        <p:nvSpPr>
          <p:cNvPr id="5" name="Holder 5"/>
          <p:cNvSpPr>
            <a:spLocks noGrp="1"/>
          </p:cNvSpPr>
          <p:nvPr>
            <p:ph type="sldNum" sz="quarter" idx="7"/>
          </p:nvPr>
        </p:nvSpPr>
        <p:spPr/>
        <p:txBody>
          <a:bodyPr lIns="0" tIns="0" rIns="0" bIns="0"/>
          <a:lstStyle>
            <a:lvl1pPr>
              <a:defRPr sz="1400" b="0" i="0">
                <a:solidFill>
                  <a:schemeClr val="tx1"/>
                </a:solidFill>
                <a:latin typeface="Meiryo"/>
                <a:cs typeface="Meiryo"/>
              </a:defRPr>
            </a:lvl1pPr>
          </a:lstStyle>
          <a:p>
            <a:pPr marL="38100">
              <a:lnSpc>
                <a:spcPct val="100000"/>
              </a:lnSpc>
              <a:spcBef>
                <a:spcPts val="185"/>
              </a:spcBef>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2540"/>
            <a:ext cx="10789920" cy="304800"/>
          </a:xfrm>
          <a:custGeom>
            <a:avLst/>
            <a:gdLst/>
            <a:ahLst/>
            <a:cxnLst/>
            <a:rect l="l" t="t" r="r" b="b"/>
            <a:pathLst>
              <a:path w="10789920" h="304800">
                <a:moveTo>
                  <a:pt x="10789920" y="0"/>
                </a:moveTo>
                <a:lnTo>
                  <a:pt x="0" y="0"/>
                </a:lnTo>
                <a:lnTo>
                  <a:pt x="0" y="304800"/>
                </a:lnTo>
                <a:lnTo>
                  <a:pt x="10789920" y="304800"/>
                </a:lnTo>
                <a:lnTo>
                  <a:pt x="10789920" y="0"/>
                </a:lnTo>
                <a:close/>
              </a:path>
            </a:pathLst>
          </a:custGeom>
          <a:solidFill>
            <a:srgbClr val="62C0B1"/>
          </a:solidFill>
        </p:spPr>
        <p:txBody>
          <a:bodyPr wrap="square" lIns="0" tIns="0" rIns="0" bIns="0" rtlCol="0"/>
          <a:lstStyle/>
          <a:p>
            <a:endParaRPr/>
          </a:p>
        </p:txBody>
      </p:sp>
      <p:sp>
        <p:nvSpPr>
          <p:cNvPr id="17" name="bg object 17"/>
          <p:cNvSpPr/>
          <p:nvPr/>
        </p:nvSpPr>
        <p:spPr>
          <a:xfrm>
            <a:off x="0" y="764540"/>
            <a:ext cx="12192000" cy="144780"/>
          </a:xfrm>
          <a:custGeom>
            <a:avLst/>
            <a:gdLst/>
            <a:ahLst/>
            <a:cxnLst/>
            <a:rect l="l" t="t" r="r" b="b"/>
            <a:pathLst>
              <a:path w="12192000" h="144780">
                <a:moveTo>
                  <a:pt x="12192000" y="0"/>
                </a:moveTo>
                <a:lnTo>
                  <a:pt x="0" y="0"/>
                </a:lnTo>
                <a:lnTo>
                  <a:pt x="0" y="144779"/>
                </a:lnTo>
                <a:lnTo>
                  <a:pt x="12192000" y="144779"/>
                </a:lnTo>
                <a:lnTo>
                  <a:pt x="12192000" y="0"/>
                </a:lnTo>
                <a:close/>
              </a:path>
            </a:pathLst>
          </a:custGeom>
          <a:solidFill>
            <a:srgbClr val="62C0B1"/>
          </a:solidFill>
        </p:spPr>
        <p:txBody>
          <a:bodyPr wrap="square" lIns="0" tIns="0" rIns="0" bIns="0" rtlCol="0"/>
          <a:lstStyle/>
          <a:p>
            <a:endParaRPr/>
          </a:p>
        </p:txBody>
      </p:sp>
      <p:sp>
        <p:nvSpPr>
          <p:cNvPr id="18" name="bg object 18"/>
          <p:cNvSpPr/>
          <p:nvPr/>
        </p:nvSpPr>
        <p:spPr>
          <a:xfrm>
            <a:off x="0" y="0"/>
            <a:ext cx="10789920" cy="711200"/>
          </a:xfrm>
          <a:custGeom>
            <a:avLst/>
            <a:gdLst/>
            <a:ahLst/>
            <a:cxnLst/>
            <a:rect l="l" t="t" r="r" b="b"/>
            <a:pathLst>
              <a:path w="10789920" h="711200">
                <a:moveTo>
                  <a:pt x="10789920" y="0"/>
                </a:moveTo>
                <a:lnTo>
                  <a:pt x="0" y="0"/>
                </a:lnTo>
                <a:lnTo>
                  <a:pt x="0" y="711200"/>
                </a:lnTo>
                <a:lnTo>
                  <a:pt x="10789920" y="711200"/>
                </a:lnTo>
                <a:lnTo>
                  <a:pt x="10789920" y="0"/>
                </a:lnTo>
                <a:close/>
              </a:path>
            </a:pathLst>
          </a:custGeom>
          <a:solidFill>
            <a:srgbClr val="62C0B1"/>
          </a:solidFill>
        </p:spPr>
        <p:txBody>
          <a:bodyPr wrap="square" lIns="0" tIns="0" rIns="0" bIns="0" rtlCol="0"/>
          <a:lstStyle/>
          <a:p>
            <a:endParaRPr/>
          </a:p>
        </p:txBody>
      </p:sp>
      <p:pic>
        <p:nvPicPr>
          <p:cNvPr id="19" name="bg object 19"/>
          <p:cNvPicPr/>
          <p:nvPr/>
        </p:nvPicPr>
        <p:blipFill>
          <a:blip r:embed="rId2" cstate="print"/>
          <a:stretch>
            <a:fillRect/>
          </a:stretch>
        </p:blipFill>
        <p:spPr>
          <a:xfrm>
            <a:off x="10899140" y="0"/>
            <a:ext cx="1292859" cy="68326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12/19/2022</a:t>
            </a:fld>
            <a:endParaRPr lang="en-US"/>
          </a:p>
        </p:txBody>
      </p:sp>
      <p:sp>
        <p:nvSpPr>
          <p:cNvPr id="4" name="Holder 4"/>
          <p:cNvSpPr>
            <a:spLocks noGrp="1"/>
          </p:cNvSpPr>
          <p:nvPr>
            <p:ph type="sldNum" sz="quarter" idx="7"/>
          </p:nvPr>
        </p:nvSpPr>
        <p:spPr/>
        <p:txBody>
          <a:bodyPr lIns="0" tIns="0" rIns="0" bIns="0"/>
          <a:lstStyle>
            <a:lvl1pPr>
              <a:defRPr sz="1400" b="0" i="0">
                <a:solidFill>
                  <a:schemeClr val="tx1"/>
                </a:solidFill>
                <a:latin typeface="Meiryo"/>
                <a:cs typeface="Meiryo"/>
              </a:defRPr>
            </a:lvl1pPr>
          </a:lstStyle>
          <a:p>
            <a:pPr marL="38100">
              <a:lnSpc>
                <a:spcPct val="100000"/>
              </a:lnSpc>
              <a:spcBef>
                <a:spcPts val="185"/>
              </a:spcBef>
            </a:pPr>
            <a:fld id="{81D60167-4931-47E6-BA6A-407CBD079E47}" type="slidenum">
              <a:rPr dirty="0"/>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2540"/>
            <a:ext cx="10789920" cy="304800"/>
          </a:xfrm>
          <a:custGeom>
            <a:avLst/>
            <a:gdLst/>
            <a:ahLst/>
            <a:cxnLst/>
            <a:rect l="l" t="t" r="r" b="b"/>
            <a:pathLst>
              <a:path w="10789920" h="304800">
                <a:moveTo>
                  <a:pt x="10789920" y="0"/>
                </a:moveTo>
                <a:lnTo>
                  <a:pt x="0" y="0"/>
                </a:lnTo>
                <a:lnTo>
                  <a:pt x="0" y="304800"/>
                </a:lnTo>
                <a:lnTo>
                  <a:pt x="10789920" y="304800"/>
                </a:lnTo>
                <a:lnTo>
                  <a:pt x="10789920" y="0"/>
                </a:lnTo>
                <a:close/>
              </a:path>
            </a:pathLst>
          </a:custGeom>
          <a:solidFill>
            <a:srgbClr val="62C0B1"/>
          </a:solidFill>
        </p:spPr>
        <p:txBody>
          <a:bodyPr wrap="square" lIns="0" tIns="0" rIns="0" bIns="0" rtlCol="0"/>
          <a:lstStyle/>
          <a:p>
            <a:endParaRPr/>
          </a:p>
        </p:txBody>
      </p:sp>
      <p:sp>
        <p:nvSpPr>
          <p:cNvPr id="17" name="bg object 17"/>
          <p:cNvSpPr/>
          <p:nvPr/>
        </p:nvSpPr>
        <p:spPr>
          <a:xfrm>
            <a:off x="0" y="764540"/>
            <a:ext cx="12192000" cy="144780"/>
          </a:xfrm>
          <a:custGeom>
            <a:avLst/>
            <a:gdLst/>
            <a:ahLst/>
            <a:cxnLst/>
            <a:rect l="l" t="t" r="r" b="b"/>
            <a:pathLst>
              <a:path w="12192000" h="144780">
                <a:moveTo>
                  <a:pt x="12192000" y="0"/>
                </a:moveTo>
                <a:lnTo>
                  <a:pt x="0" y="0"/>
                </a:lnTo>
                <a:lnTo>
                  <a:pt x="0" y="144779"/>
                </a:lnTo>
                <a:lnTo>
                  <a:pt x="12192000" y="144779"/>
                </a:lnTo>
                <a:lnTo>
                  <a:pt x="12192000" y="0"/>
                </a:lnTo>
                <a:close/>
              </a:path>
            </a:pathLst>
          </a:custGeom>
          <a:solidFill>
            <a:srgbClr val="62C0B1"/>
          </a:solidFill>
        </p:spPr>
        <p:txBody>
          <a:bodyPr wrap="square" lIns="0" tIns="0" rIns="0" bIns="0" rtlCol="0"/>
          <a:lstStyle/>
          <a:p>
            <a:endParaRPr/>
          </a:p>
        </p:txBody>
      </p:sp>
      <p:pic>
        <p:nvPicPr>
          <p:cNvPr id="18" name="bg object 18"/>
          <p:cNvPicPr/>
          <p:nvPr/>
        </p:nvPicPr>
        <p:blipFill>
          <a:blip r:embed="rId7" cstate="print"/>
          <a:stretch>
            <a:fillRect/>
          </a:stretch>
        </p:blipFill>
        <p:spPr>
          <a:xfrm>
            <a:off x="10899140" y="2540"/>
            <a:ext cx="1259091" cy="680719"/>
          </a:xfrm>
          <a:prstGeom prst="rect">
            <a:avLst/>
          </a:prstGeom>
        </p:spPr>
      </p:pic>
      <p:sp>
        <p:nvSpPr>
          <p:cNvPr id="2" name="Holder 2"/>
          <p:cNvSpPr>
            <a:spLocks noGrp="1"/>
          </p:cNvSpPr>
          <p:nvPr>
            <p:ph type="title"/>
          </p:nvPr>
        </p:nvSpPr>
        <p:spPr>
          <a:xfrm>
            <a:off x="171450" y="296290"/>
            <a:ext cx="8790305" cy="452120"/>
          </a:xfrm>
          <a:prstGeom prst="rect">
            <a:avLst/>
          </a:prstGeom>
        </p:spPr>
        <p:txBody>
          <a:bodyPr wrap="square" lIns="0" tIns="0" rIns="0" bIns="0">
            <a:spAutoFit/>
          </a:bodyPr>
          <a:lstStyle>
            <a:lvl1pPr>
              <a:defRPr sz="2800" b="1" i="0">
                <a:solidFill>
                  <a:srgbClr val="404040"/>
                </a:solidFill>
                <a:latin typeface="Meiryo"/>
                <a:cs typeface="Meiryo"/>
              </a:defRPr>
            </a:lvl1pPr>
          </a:lstStyle>
          <a:p>
            <a:endParaRPr/>
          </a:p>
        </p:txBody>
      </p:sp>
      <p:sp>
        <p:nvSpPr>
          <p:cNvPr id="3" name="Holder 3"/>
          <p:cNvSpPr>
            <a:spLocks noGrp="1"/>
          </p:cNvSpPr>
          <p:nvPr>
            <p:ph type="body" idx="1"/>
          </p:nvPr>
        </p:nvSpPr>
        <p:spPr>
          <a:xfrm>
            <a:off x="6688708" y="2804922"/>
            <a:ext cx="5039995" cy="351980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12/19/2022</a:t>
            </a:fld>
            <a:endParaRPr lang="en-US"/>
          </a:p>
        </p:txBody>
      </p:sp>
      <p:sp>
        <p:nvSpPr>
          <p:cNvPr id="6" name="Holder 6"/>
          <p:cNvSpPr>
            <a:spLocks noGrp="1"/>
          </p:cNvSpPr>
          <p:nvPr>
            <p:ph type="sldNum" sz="quarter" idx="7"/>
          </p:nvPr>
        </p:nvSpPr>
        <p:spPr>
          <a:xfrm>
            <a:off x="11117326" y="6383454"/>
            <a:ext cx="199390" cy="250190"/>
          </a:xfrm>
          <a:prstGeom prst="rect">
            <a:avLst/>
          </a:prstGeom>
        </p:spPr>
        <p:txBody>
          <a:bodyPr wrap="square" lIns="0" tIns="0" rIns="0" bIns="0">
            <a:spAutoFit/>
          </a:bodyPr>
          <a:lstStyle>
            <a:lvl1pPr>
              <a:defRPr sz="1400" b="0" i="0">
                <a:solidFill>
                  <a:schemeClr val="tx1"/>
                </a:solidFill>
                <a:latin typeface="Meiryo"/>
                <a:cs typeface="Meiryo"/>
              </a:defRPr>
            </a:lvl1pPr>
          </a:lstStyle>
          <a:p>
            <a:pPr marL="38100">
              <a:lnSpc>
                <a:spcPct val="100000"/>
              </a:lnSpc>
              <a:spcBef>
                <a:spcPts val="185"/>
              </a:spcBef>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4.jp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5.png"/><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764540"/>
            <a:ext cx="12192000" cy="144780"/>
          </a:xfrm>
          <a:custGeom>
            <a:avLst/>
            <a:gdLst/>
            <a:ahLst/>
            <a:cxnLst/>
            <a:rect l="l" t="t" r="r" b="b"/>
            <a:pathLst>
              <a:path w="12192000" h="144780">
                <a:moveTo>
                  <a:pt x="12192000" y="0"/>
                </a:moveTo>
                <a:lnTo>
                  <a:pt x="0" y="0"/>
                </a:lnTo>
                <a:lnTo>
                  <a:pt x="0" y="144779"/>
                </a:lnTo>
                <a:lnTo>
                  <a:pt x="12192000" y="144779"/>
                </a:lnTo>
                <a:lnTo>
                  <a:pt x="12192000" y="0"/>
                </a:lnTo>
                <a:close/>
              </a:path>
            </a:pathLst>
          </a:custGeom>
          <a:solidFill>
            <a:srgbClr val="62C0B1"/>
          </a:solidFill>
        </p:spPr>
        <p:txBody>
          <a:bodyPr wrap="square" lIns="0" tIns="0" rIns="0" bIns="0" rtlCol="0"/>
          <a:lstStyle/>
          <a:p>
            <a:endParaRPr/>
          </a:p>
        </p:txBody>
      </p:sp>
      <p:pic>
        <p:nvPicPr>
          <p:cNvPr id="3" name="object 3"/>
          <p:cNvPicPr/>
          <p:nvPr/>
        </p:nvPicPr>
        <p:blipFill>
          <a:blip r:embed="rId2" cstate="print"/>
          <a:stretch>
            <a:fillRect/>
          </a:stretch>
        </p:blipFill>
        <p:spPr>
          <a:xfrm>
            <a:off x="10899140" y="0"/>
            <a:ext cx="1292859" cy="683260"/>
          </a:xfrm>
          <a:prstGeom prst="rect">
            <a:avLst/>
          </a:prstGeom>
        </p:spPr>
      </p:pic>
      <p:sp>
        <p:nvSpPr>
          <p:cNvPr id="4" name="object 4"/>
          <p:cNvSpPr/>
          <p:nvPr/>
        </p:nvSpPr>
        <p:spPr>
          <a:xfrm>
            <a:off x="0" y="0"/>
            <a:ext cx="10789920" cy="711200"/>
          </a:xfrm>
          <a:custGeom>
            <a:avLst/>
            <a:gdLst/>
            <a:ahLst/>
            <a:cxnLst/>
            <a:rect l="l" t="t" r="r" b="b"/>
            <a:pathLst>
              <a:path w="10789920" h="711200">
                <a:moveTo>
                  <a:pt x="10789920" y="0"/>
                </a:moveTo>
                <a:lnTo>
                  <a:pt x="0" y="0"/>
                </a:lnTo>
                <a:lnTo>
                  <a:pt x="0" y="711200"/>
                </a:lnTo>
                <a:lnTo>
                  <a:pt x="10789920" y="711200"/>
                </a:lnTo>
                <a:lnTo>
                  <a:pt x="10789920" y="0"/>
                </a:lnTo>
                <a:close/>
              </a:path>
            </a:pathLst>
          </a:custGeom>
          <a:solidFill>
            <a:srgbClr val="62C0B1"/>
          </a:solidFill>
        </p:spPr>
        <p:txBody>
          <a:bodyPr wrap="square" lIns="0" tIns="0" rIns="0" bIns="0" rtlCol="0"/>
          <a:lstStyle/>
          <a:p>
            <a:endParaRPr/>
          </a:p>
        </p:txBody>
      </p:sp>
      <p:sp>
        <p:nvSpPr>
          <p:cNvPr id="5" name="object 5"/>
          <p:cNvSpPr txBox="1">
            <a:spLocks noGrp="1"/>
          </p:cNvSpPr>
          <p:nvPr>
            <p:ph type="title"/>
          </p:nvPr>
        </p:nvSpPr>
        <p:spPr>
          <a:xfrm>
            <a:off x="1206500" y="2147887"/>
            <a:ext cx="9784080" cy="1214755"/>
          </a:xfrm>
          <a:prstGeom prst="rect">
            <a:avLst/>
          </a:prstGeom>
        </p:spPr>
        <p:txBody>
          <a:bodyPr vert="horz" wrap="square" lIns="0" tIns="12700" rIns="0" bIns="0" rtlCol="0">
            <a:spAutoFit/>
          </a:bodyPr>
          <a:lstStyle/>
          <a:p>
            <a:pPr algn="ctr">
              <a:lnSpc>
                <a:spcPts val="3960"/>
              </a:lnSpc>
              <a:spcBef>
                <a:spcPts val="100"/>
              </a:spcBef>
            </a:pPr>
            <a:r>
              <a:rPr sz="3600" spc="-15" dirty="0"/>
              <a:t>創業支援プラットフォーム</a:t>
            </a:r>
            <a:endParaRPr sz="3600" dirty="0"/>
          </a:p>
          <a:p>
            <a:pPr algn="ctr">
              <a:lnSpc>
                <a:spcPts val="5400"/>
              </a:lnSpc>
            </a:pPr>
            <a:r>
              <a:rPr sz="4800" spc="-5" dirty="0">
                <a:solidFill>
                  <a:srgbClr val="CF2250"/>
                </a:solidFill>
              </a:rPr>
              <a:t>ソーシャルインキュベーションラボ</a:t>
            </a:r>
            <a:endParaRPr sz="4800" dirty="0"/>
          </a:p>
        </p:txBody>
      </p:sp>
      <p:pic>
        <p:nvPicPr>
          <p:cNvPr id="7" name="object 7"/>
          <p:cNvPicPr/>
          <p:nvPr/>
        </p:nvPicPr>
        <p:blipFill>
          <a:blip r:embed="rId3" cstate="print"/>
          <a:stretch>
            <a:fillRect/>
          </a:stretch>
        </p:blipFill>
        <p:spPr>
          <a:xfrm>
            <a:off x="6096000" y="4323079"/>
            <a:ext cx="4803140" cy="513080"/>
          </a:xfrm>
          <a:prstGeom prst="rect">
            <a:avLst/>
          </a:prstGeom>
        </p:spPr>
      </p:pic>
      <p:pic>
        <p:nvPicPr>
          <p:cNvPr id="8" name="object 8"/>
          <p:cNvPicPr/>
          <p:nvPr/>
        </p:nvPicPr>
        <p:blipFill>
          <a:blip r:embed="rId4" cstate="print"/>
          <a:stretch>
            <a:fillRect/>
          </a:stretch>
        </p:blipFill>
        <p:spPr>
          <a:xfrm>
            <a:off x="1562100" y="4249420"/>
            <a:ext cx="3307079" cy="657859"/>
          </a:xfrm>
          <a:prstGeom prst="rect">
            <a:avLst/>
          </a:prstGeom>
        </p:spPr>
      </p:pic>
      <p:sp>
        <p:nvSpPr>
          <p:cNvPr id="9" name="object 9"/>
          <p:cNvSpPr txBox="1"/>
          <p:nvPr/>
        </p:nvSpPr>
        <p:spPr>
          <a:xfrm>
            <a:off x="2265426" y="5604509"/>
            <a:ext cx="7664450" cy="747395"/>
          </a:xfrm>
          <a:prstGeom prst="rect">
            <a:avLst/>
          </a:prstGeom>
        </p:spPr>
        <p:txBody>
          <a:bodyPr vert="horz" wrap="square" lIns="0" tIns="12700" rIns="0" bIns="0" rtlCol="0">
            <a:spAutoFit/>
          </a:bodyPr>
          <a:lstStyle/>
          <a:p>
            <a:pPr algn="ctr">
              <a:lnSpc>
                <a:spcPct val="100000"/>
              </a:lnSpc>
              <a:spcBef>
                <a:spcPts val="100"/>
              </a:spcBef>
            </a:pPr>
            <a:r>
              <a:rPr sz="1400" b="1" spc="-5" dirty="0">
                <a:solidFill>
                  <a:srgbClr val="404040"/>
                </a:solidFill>
                <a:latin typeface="Meiryo"/>
                <a:cs typeface="Meiryo"/>
              </a:rPr>
              <a:t>株式会社ソフィアコミュニケーションズ 代表取締役</a:t>
            </a:r>
            <a:endParaRPr sz="1400" dirty="0">
              <a:latin typeface="Meiryo"/>
              <a:cs typeface="Meiryo"/>
            </a:endParaRPr>
          </a:p>
          <a:p>
            <a:pPr algn="ctr">
              <a:lnSpc>
                <a:spcPts val="1639"/>
              </a:lnSpc>
            </a:pPr>
            <a:r>
              <a:rPr sz="1400" b="1" dirty="0">
                <a:solidFill>
                  <a:srgbClr val="404040"/>
                </a:solidFill>
                <a:latin typeface="Meiryo"/>
                <a:cs typeface="Meiryo"/>
              </a:rPr>
              <a:t>青山学院ヒューマン・イノベーション・コンサルティング（株</a:t>
            </a:r>
            <a:r>
              <a:rPr sz="1400" b="1" spc="-10" dirty="0">
                <a:solidFill>
                  <a:srgbClr val="404040"/>
                </a:solidFill>
                <a:latin typeface="Meiryo"/>
                <a:cs typeface="Meiryo"/>
              </a:rPr>
              <a:t>）SDGs＆ESG＆CSV事業部門長</a:t>
            </a:r>
            <a:endParaRPr sz="1400" dirty="0">
              <a:latin typeface="Meiryo"/>
              <a:cs typeface="Meiryo"/>
            </a:endParaRPr>
          </a:p>
          <a:p>
            <a:pPr algn="ctr">
              <a:lnSpc>
                <a:spcPts val="2360"/>
              </a:lnSpc>
            </a:pPr>
            <a:r>
              <a:rPr sz="2000" b="1" spc="-20" dirty="0">
                <a:solidFill>
                  <a:srgbClr val="404040"/>
                </a:solidFill>
                <a:latin typeface="Meiryo"/>
                <a:cs typeface="Meiryo"/>
              </a:rPr>
              <a:t>林田かよ</a:t>
            </a:r>
            <a:endParaRPr sz="2000" dirty="0">
              <a:latin typeface="Meiryo"/>
              <a:cs typeface="Meiryo"/>
            </a:endParaRPr>
          </a:p>
        </p:txBody>
      </p:sp>
      <p:sp>
        <p:nvSpPr>
          <p:cNvPr id="10" name="object 10"/>
          <p:cNvSpPr txBox="1"/>
          <p:nvPr/>
        </p:nvSpPr>
        <p:spPr>
          <a:xfrm>
            <a:off x="4296155" y="6640293"/>
            <a:ext cx="2569845" cy="139065"/>
          </a:xfrm>
          <a:prstGeom prst="rect">
            <a:avLst/>
          </a:prstGeom>
        </p:spPr>
        <p:txBody>
          <a:bodyPr vert="horz" wrap="square" lIns="0" tIns="3175" rIns="0" bIns="0" rtlCol="0">
            <a:spAutoFit/>
          </a:bodyPr>
          <a:lstStyle/>
          <a:p>
            <a:pPr marL="12700">
              <a:lnSpc>
                <a:spcPct val="100000"/>
              </a:lnSpc>
              <a:spcBef>
                <a:spcPts val="25"/>
              </a:spcBef>
            </a:pPr>
            <a:r>
              <a:rPr sz="800" dirty="0">
                <a:solidFill>
                  <a:srgbClr val="7E7E7E"/>
                </a:solidFill>
                <a:latin typeface="Arial"/>
                <a:cs typeface="Arial"/>
              </a:rPr>
              <a:t>©</a:t>
            </a:r>
            <a:r>
              <a:rPr sz="800" spc="-35" dirty="0">
                <a:solidFill>
                  <a:srgbClr val="7E7E7E"/>
                </a:solidFill>
                <a:latin typeface="Arial"/>
                <a:cs typeface="Arial"/>
              </a:rPr>
              <a:t> </a:t>
            </a:r>
            <a:r>
              <a:rPr sz="800" dirty="0">
                <a:solidFill>
                  <a:srgbClr val="7E7E7E"/>
                </a:solidFill>
                <a:latin typeface="Arial"/>
                <a:cs typeface="Arial"/>
              </a:rPr>
              <a:t>2022</a:t>
            </a:r>
            <a:r>
              <a:rPr sz="800" spc="-10" dirty="0">
                <a:solidFill>
                  <a:srgbClr val="7E7E7E"/>
                </a:solidFill>
                <a:latin typeface="Arial"/>
                <a:cs typeface="Arial"/>
              </a:rPr>
              <a:t> </a:t>
            </a:r>
            <a:r>
              <a:rPr sz="800" dirty="0">
                <a:solidFill>
                  <a:srgbClr val="7E7E7E"/>
                </a:solidFill>
                <a:latin typeface="Arial"/>
                <a:cs typeface="Arial"/>
              </a:rPr>
              <a:t>Sophia</a:t>
            </a:r>
            <a:r>
              <a:rPr sz="800" spc="20" dirty="0">
                <a:solidFill>
                  <a:srgbClr val="7E7E7E"/>
                </a:solidFill>
                <a:latin typeface="Arial"/>
                <a:cs typeface="Arial"/>
              </a:rPr>
              <a:t> </a:t>
            </a:r>
            <a:r>
              <a:rPr sz="800" dirty="0">
                <a:solidFill>
                  <a:srgbClr val="7E7E7E"/>
                </a:solidFill>
                <a:latin typeface="Arial"/>
                <a:cs typeface="Arial"/>
              </a:rPr>
              <a:t>Communications.co</a:t>
            </a:r>
            <a:r>
              <a:rPr sz="800" spc="55" dirty="0">
                <a:solidFill>
                  <a:srgbClr val="7E7E7E"/>
                </a:solidFill>
                <a:latin typeface="Arial"/>
                <a:cs typeface="Arial"/>
              </a:rPr>
              <a:t> </a:t>
            </a:r>
            <a:r>
              <a:rPr sz="800" dirty="0">
                <a:solidFill>
                  <a:srgbClr val="7E7E7E"/>
                </a:solidFill>
                <a:latin typeface="Arial"/>
                <a:cs typeface="Arial"/>
              </a:rPr>
              <a:t>All</a:t>
            </a:r>
            <a:r>
              <a:rPr sz="800" spc="-40" dirty="0">
                <a:solidFill>
                  <a:srgbClr val="7E7E7E"/>
                </a:solidFill>
                <a:latin typeface="Arial"/>
                <a:cs typeface="Arial"/>
              </a:rPr>
              <a:t> </a:t>
            </a:r>
            <a:r>
              <a:rPr sz="800" dirty="0">
                <a:solidFill>
                  <a:srgbClr val="7E7E7E"/>
                </a:solidFill>
                <a:latin typeface="Arial"/>
                <a:cs typeface="Arial"/>
              </a:rPr>
              <a:t>Rights</a:t>
            </a:r>
            <a:r>
              <a:rPr sz="800" spc="5" dirty="0">
                <a:solidFill>
                  <a:srgbClr val="7E7E7E"/>
                </a:solidFill>
                <a:latin typeface="Arial"/>
                <a:cs typeface="Arial"/>
              </a:rPr>
              <a:t> </a:t>
            </a:r>
            <a:r>
              <a:rPr sz="800" spc="-10" dirty="0">
                <a:solidFill>
                  <a:srgbClr val="7E7E7E"/>
                </a:solidFill>
                <a:latin typeface="Arial"/>
                <a:cs typeface="Arial"/>
              </a:rPr>
              <a:t>Reserved.</a:t>
            </a:r>
            <a:endParaRPr sz="8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1450" y="282511"/>
            <a:ext cx="8211820" cy="452755"/>
          </a:xfrm>
          <a:prstGeom prst="rect">
            <a:avLst/>
          </a:prstGeom>
        </p:spPr>
        <p:txBody>
          <a:bodyPr vert="horz" wrap="square" lIns="0" tIns="12700" rIns="0" bIns="0" rtlCol="0">
            <a:spAutoFit/>
          </a:bodyPr>
          <a:lstStyle/>
          <a:p>
            <a:pPr marL="12700">
              <a:lnSpc>
                <a:spcPct val="100000"/>
              </a:lnSpc>
              <a:spcBef>
                <a:spcPts val="100"/>
              </a:spcBef>
            </a:pPr>
            <a:r>
              <a:rPr spc="-5" dirty="0"/>
              <a:t>ソーシャルインキュベーションラボの活動について</a:t>
            </a:r>
          </a:p>
        </p:txBody>
      </p:sp>
      <p:sp>
        <p:nvSpPr>
          <p:cNvPr id="3" name="object 3"/>
          <p:cNvSpPr txBox="1"/>
          <p:nvPr/>
        </p:nvSpPr>
        <p:spPr>
          <a:xfrm>
            <a:off x="11142726" y="6394132"/>
            <a:ext cx="135890" cy="238760"/>
          </a:xfrm>
          <a:prstGeom prst="rect">
            <a:avLst/>
          </a:prstGeom>
        </p:spPr>
        <p:txBody>
          <a:bodyPr vert="horz" wrap="square" lIns="0" tIns="12700" rIns="0" bIns="0" rtlCol="0">
            <a:spAutoFit/>
          </a:bodyPr>
          <a:lstStyle/>
          <a:p>
            <a:pPr marL="12700">
              <a:lnSpc>
                <a:spcPct val="100000"/>
              </a:lnSpc>
              <a:spcBef>
                <a:spcPts val="100"/>
              </a:spcBef>
            </a:pPr>
            <a:r>
              <a:rPr sz="1400" dirty="0">
                <a:latin typeface="Meiryo"/>
                <a:cs typeface="Meiryo"/>
              </a:rPr>
              <a:t>2</a:t>
            </a:r>
            <a:endParaRPr sz="1400">
              <a:latin typeface="Meiryo"/>
              <a:cs typeface="Meiryo"/>
            </a:endParaRPr>
          </a:p>
        </p:txBody>
      </p:sp>
      <p:pic>
        <p:nvPicPr>
          <p:cNvPr id="4" name="object 4"/>
          <p:cNvPicPr/>
          <p:nvPr/>
        </p:nvPicPr>
        <p:blipFill>
          <a:blip r:embed="rId2" cstate="print"/>
          <a:stretch>
            <a:fillRect/>
          </a:stretch>
        </p:blipFill>
        <p:spPr>
          <a:xfrm>
            <a:off x="6360159" y="5958840"/>
            <a:ext cx="3418840" cy="363220"/>
          </a:xfrm>
          <a:prstGeom prst="rect">
            <a:avLst/>
          </a:prstGeom>
        </p:spPr>
      </p:pic>
      <p:pic>
        <p:nvPicPr>
          <p:cNvPr id="5" name="object 5"/>
          <p:cNvPicPr/>
          <p:nvPr/>
        </p:nvPicPr>
        <p:blipFill>
          <a:blip r:embed="rId3" cstate="print"/>
          <a:stretch>
            <a:fillRect/>
          </a:stretch>
        </p:blipFill>
        <p:spPr>
          <a:xfrm>
            <a:off x="3053079" y="5961379"/>
            <a:ext cx="1978660" cy="396239"/>
          </a:xfrm>
          <a:prstGeom prst="rect">
            <a:avLst/>
          </a:prstGeom>
        </p:spPr>
      </p:pic>
      <p:grpSp>
        <p:nvGrpSpPr>
          <p:cNvPr id="6" name="object 6"/>
          <p:cNvGrpSpPr/>
          <p:nvPr/>
        </p:nvGrpSpPr>
        <p:grpSpPr>
          <a:xfrm>
            <a:off x="393700" y="1871967"/>
            <a:ext cx="11259820" cy="1384935"/>
            <a:chOff x="393700" y="1871967"/>
            <a:chExt cx="11259820" cy="1384935"/>
          </a:xfrm>
        </p:grpSpPr>
        <p:sp>
          <p:nvSpPr>
            <p:cNvPr id="7" name="object 7"/>
            <p:cNvSpPr/>
            <p:nvPr/>
          </p:nvSpPr>
          <p:spPr>
            <a:xfrm>
              <a:off x="538479" y="1882140"/>
              <a:ext cx="11115040" cy="1196340"/>
            </a:xfrm>
            <a:custGeom>
              <a:avLst/>
              <a:gdLst/>
              <a:ahLst/>
              <a:cxnLst/>
              <a:rect l="l" t="t" r="r" b="b"/>
              <a:pathLst>
                <a:path w="11115040" h="1196339">
                  <a:moveTo>
                    <a:pt x="10976229" y="0"/>
                  </a:moveTo>
                  <a:lnTo>
                    <a:pt x="138823" y="0"/>
                  </a:lnTo>
                  <a:lnTo>
                    <a:pt x="94944" y="7072"/>
                  </a:lnTo>
                  <a:lnTo>
                    <a:pt x="56836" y="26769"/>
                  </a:lnTo>
                  <a:lnTo>
                    <a:pt x="26785" y="56811"/>
                  </a:lnTo>
                  <a:lnTo>
                    <a:pt x="7077" y="94918"/>
                  </a:lnTo>
                  <a:lnTo>
                    <a:pt x="0" y="138811"/>
                  </a:lnTo>
                  <a:lnTo>
                    <a:pt x="0" y="1057529"/>
                  </a:lnTo>
                  <a:lnTo>
                    <a:pt x="7077" y="1101421"/>
                  </a:lnTo>
                  <a:lnTo>
                    <a:pt x="26785" y="1139528"/>
                  </a:lnTo>
                  <a:lnTo>
                    <a:pt x="56836" y="1169570"/>
                  </a:lnTo>
                  <a:lnTo>
                    <a:pt x="94944" y="1189267"/>
                  </a:lnTo>
                  <a:lnTo>
                    <a:pt x="138823" y="1196339"/>
                  </a:lnTo>
                  <a:lnTo>
                    <a:pt x="10976229" y="1196339"/>
                  </a:lnTo>
                  <a:lnTo>
                    <a:pt x="11020121" y="1189267"/>
                  </a:lnTo>
                  <a:lnTo>
                    <a:pt x="11058228" y="1169570"/>
                  </a:lnTo>
                  <a:lnTo>
                    <a:pt x="11088270" y="1139528"/>
                  </a:lnTo>
                  <a:lnTo>
                    <a:pt x="11107967" y="1101421"/>
                  </a:lnTo>
                  <a:lnTo>
                    <a:pt x="11115040" y="1057529"/>
                  </a:lnTo>
                  <a:lnTo>
                    <a:pt x="11115040" y="138811"/>
                  </a:lnTo>
                  <a:lnTo>
                    <a:pt x="11107967" y="94918"/>
                  </a:lnTo>
                  <a:lnTo>
                    <a:pt x="11088270" y="56811"/>
                  </a:lnTo>
                  <a:lnTo>
                    <a:pt x="11058228" y="26769"/>
                  </a:lnTo>
                  <a:lnTo>
                    <a:pt x="11020121" y="7072"/>
                  </a:lnTo>
                  <a:lnTo>
                    <a:pt x="10976229" y="0"/>
                  </a:lnTo>
                  <a:close/>
                </a:path>
              </a:pathLst>
            </a:custGeom>
            <a:solidFill>
              <a:srgbClr val="DEF1EE"/>
            </a:solidFill>
          </p:spPr>
          <p:txBody>
            <a:bodyPr wrap="square" lIns="0" tIns="0" rIns="0" bIns="0" rtlCol="0"/>
            <a:lstStyle/>
            <a:p>
              <a:endParaRPr/>
            </a:p>
          </p:txBody>
        </p:sp>
        <p:pic>
          <p:nvPicPr>
            <p:cNvPr id="8" name="object 8"/>
            <p:cNvPicPr/>
            <p:nvPr/>
          </p:nvPicPr>
          <p:blipFill>
            <a:blip r:embed="rId4" cstate="print"/>
            <a:stretch>
              <a:fillRect/>
            </a:stretch>
          </p:blipFill>
          <p:spPr>
            <a:xfrm>
              <a:off x="474980" y="1871967"/>
              <a:ext cx="4249674" cy="571766"/>
            </a:xfrm>
            <a:prstGeom prst="rect">
              <a:avLst/>
            </a:prstGeom>
          </p:spPr>
        </p:pic>
        <p:pic>
          <p:nvPicPr>
            <p:cNvPr id="9" name="object 9"/>
            <p:cNvPicPr/>
            <p:nvPr/>
          </p:nvPicPr>
          <p:blipFill>
            <a:blip r:embed="rId5" cstate="print"/>
            <a:stretch>
              <a:fillRect/>
            </a:stretch>
          </p:blipFill>
          <p:spPr>
            <a:xfrm>
              <a:off x="393700" y="2065020"/>
              <a:ext cx="11219434" cy="825753"/>
            </a:xfrm>
            <a:prstGeom prst="rect">
              <a:avLst/>
            </a:prstGeom>
          </p:spPr>
        </p:pic>
        <p:pic>
          <p:nvPicPr>
            <p:cNvPr id="10" name="object 10"/>
            <p:cNvPicPr/>
            <p:nvPr/>
          </p:nvPicPr>
          <p:blipFill>
            <a:blip r:embed="rId6" cstate="print"/>
            <a:stretch>
              <a:fillRect/>
            </a:stretch>
          </p:blipFill>
          <p:spPr>
            <a:xfrm>
              <a:off x="393700" y="2430780"/>
              <a:ext cx="5733034" cy="825753"/>
            </a:xfrm>
            <a:prstGeom prst="rect">
              <a:avLst/>
            </a:prstGeom>
          </p:spPr>
        </p:pic>
      </p:grpSp>
      <p:sp>
        <p:nvSpPr>
          <p:cNvPr id="11" name="object 11"/>
          <p:cNvSpPr txBox="1"/>
          <p:nvPr/>
        </p:nvSpPr>
        <p:spPr>
          <a:xfrm>
            <a:off x="620712" y="1080706"/>
            <a:ext cx="10947400" cy="1869439"/>
          </a:xfrm>
          <a:prstGeom prst="rect">
            <a:avLst/>
          </a:prstGeom>
        </p:spPr>
        <p:txBody>
          <a:bodyPr vert="horz" wrap="square" lIns="0" tIns="12700" rIns="0" bIns="0" rtlCol="0">
            <a:spAutoFit/>
          </a:bodyPr>
          <a:lstStyle/>
          <a:p>
            <a:pPr algn="ctr">
              <a:lnSpc>
                <a:spcPct val="100000"/>
              </a:lnSpc>
              <a:spcBef>
                <a:spcPts val="100"/>
              </a:spcBef>
            </a:pPr>
            <a:r>
              <a:rPr sz="2000" b="1" spc="-15" dirty="0">
                <a:solidFill>
                  <a:srgbClr val="404040"/>
                </a:solidFill>
                <a:latin typeface="Meiryo"/>
                <a:cs typeface="Meiryo"/>
              </a:rPr>
              <a:t>青山学院ヒューマン・イノベーション・コンサルティングおよびソフィアコミュニケーションは</a:t>
            </a:r>
            <a:endParaRPr sz="2000" dirty="0">
              <a:latin typeface="Meiryo"/>
              <a:cs typeface="Meiryo"/>
            </a:endParaRPr>
          </a:p>
          <a:p>
            <a:pPr marL="1270" algn="ctr">
              <a:lnSpc>
                <a:spcPct val="100000"/>
              </a:lnSpc>
              <a:spcBef>
                <a:spcPts val="5"/>
              </a:spcBef>
            </a:pPr>
            <a:r>
              <a:rPr sz="2000" b="1" dirty="0">
                <a:solidFill>
                  <a:srgbClr val="CF2250"/>
                </a:solidFill>
                <a:latin typeface="Meiryo"/>
                <a:cs typeface="Meiryo"/>
              </a:rPr>
              <a:t>全国100拠点の「ソーシャルインキュベーションラボ」</a:t>
            </a:r>
            <a:r>
              <a:rPr sz="2000" b="1" spc="-5" dirty="0">
                <a:solidFill>
                  <a:srgbClr val="404040"/>
                </a:solidFill>
                <a:latin typeface="Meiryo"/>
                <a:cs typeface="Meiryo"/>
              </a:rPr>
              <a:t>の設置を目指して活動しております</a:t>
            </a:r>
            <a:endParaRPr sz="2000" dirty="0">
              <a:latin typeface="Meiryo"/>
              <a:cs typeface="Meiryo"/>
            </a:endParaRPr>
          </a:p>
          <a:p>
            <a:pPr>
              <a:lnSpc>
                <a:spcPct val="100000"/>
              </a:lnSpc>
              <a:spcBef>
                <a:spcPts val="10"/>
              </a:spcBef>
            </a:pPr>
            <a:endParaRPr sz="1100" dirty="0">
              <a:latin typeface="Meiryo"/>
              <a:cs typeface="Meiryo"/>
            </a:endParaRPr>
          </a:p>
          <a:p>
            <a:pPr marL="50800">
              <a:lnSpc>
                <a:spcPts val="1860"/>
              </a:lnSpc>
            </a:pPr>
            <a:r>
              <a:rPr sz="1600" b="1" spc="-5" dirty="0">
                <a:solidFill>
                  <a:srgbClr val="404040"/>
                </a:solidFill>
                <a:latin typeface="Meiryo"/>
                <a:cs typeface="Meiryo"/>
              </a:rPr>
              <a:t>ソーシャルインキュベーションラボとは？</a:t>
            </a:r>
            <a:endParaRPr sz="1600" dirty="0">
              <a:latin typeface="Meiryo"/>
              <a:cs typeface="Meiryo"/>
            </a:endParaRPr>
          </a:p>
          <a:p>
            <a:pPr marL="50800">
              <a:lnSpc>
                <a:spcPts val="2820"/>
              </a:lnSpc>
            </a:pPr>
            <a:r>
              <a:rPr sz="2400" b="1" spc="-15" dirty="0">
                <a:solidFill>
                  <a:srgbClr val="CF2250"/>
                </a:solidFill>
                <a:latin typeface="Meiryo"/>
                <a:cs typeface="Meiryo"/>
              </a:rPr>
              <a:t>各地域において数多くの創業を支援しその中から社会課題解決や地域課題解決</a:t>
            </a:r>
            <a:endParaRPr sz="2400" dirty="0">
              <a:latin typeface="Meiryo"/>
              <a:cs typeface="Meiryo"/>
            </a:endParaRPr>
          </a:p>
          <a:p>
            <a:pPr marL="50800">
              <a:lnSpc>
                <a:spcPct val="100000"/>
              </a:lnSpc>
              <a:spcBef>
                <a:spcPts val="5"/>
              </a:spcBef>
            </a:pPr>
            <a:r>
              <a:rPr sz="2400" b="1" spc="-5" dirty="0">
                <a:solidFill>
                  <a:srgbClr val="CF2250"/>
                </a:solidFill>
                <a:latin typeface="Meiryo"/>
                <a:cs typeface="Meiryo"/>
              </a:rPr>
              <a:t>につながるような創業を生み出す施設</a:t>
            </a:r>
            <a:endParaRPr sz="2400" dirty="0">
              <a:latin typeface="Meiryo"/>
              <a:cs typeface="Meiryo"/>
            </a:endParaRPr>
          </a:p>
        </p:txBody>
      </p:sp>
      <p:grpSp>
        <p:nvGrpSpPr>
          <p:cNvPr id="12" name="object 12"/>
          <p:cNvGrpSpPr/>
          <p:nvPr/>
        </p:nvGrpSpPr>
        <p:grpSpPr>
          <a:xfrm>
            <a:off x="820419" y="3210560"/>
            <a:ext cx="10581640" cy="2668905"/>
            <a:chOff x="820419" y="3210560"/>
            <a:chExt cx="10581640" cy="2668905"/>
          </a:xfrm>
        </p:grpSpPr>
        <p:sp>
          <p:nvSpPr>
            <p:cNvPr id="13" name="object 13"/>
            <p:cNvSpPr/>
            <p:nvPr/>
          </p:nvSpPr>
          <p:spPr>
            <a:xfrm>
              <a:off x="820419" y="3728720"/>
              <a:ext cx="3312160" cy="650240"/>
            </a:xfrm>
            <a:custGeom>
              <a:avLst/>
              <a:gdLst/>
              <a:ahLst/>
              <a:cxnLst/>
              <a:rect l="l" t="t" r="r" b="b"/>
              <a:pathLst>
                <a:path w="3312160" h="650239">
                  <a:moveTo>
                    <a:pt x="3312159" y="0"/>
                  </a:moveTo>
                  <a:lnTo>
                    <a:pt x="0" y="0"/>
                  </a:lnTo>
                  <a:lnTo>
                    <a:pt x="0" y="650239"/>
                  </a:lnTo>
                  <a:lnTo>
                    <a:pt x="3312159" y="650239"/>
                  </a:lnTo>
                  <a:lnTo>
                    <a:pt x="3312159" y="0"/>
                  </a:lnTo>
                  <a:close/>
                </a:path>
              </a:pathLst>
            </a:custGeom>
            <a:solidFill>
              <a:srgbClr val="DEF1EE"/>
            </a:solidFill>
          </p:spPr>
          <p:txBody>
            <a:bodyPr wrap="square" lIns="0" tIns="0" rIns="0" bIns="0" rtlCol="0"/>
            <a:lstStyle/>
            <a:p>
              <a:endParaRPr/>
            </a:p>
          </p:txBody>
        </p:sp>
        <p:pic>
          <p:nvPicPr>
            <p:cNvPr id="14" name="object 14"/>
            <p:cNvPicPr/>
            <p:nvPr/>
          </p:nvPicPr>
          <p:blipFill>
            <a:blip r:embed="rId7" cstate="print"/>
            <a:stretch>
              <a:fillRect/>
            </a:stretch>
          </p:blipFill>
          <p:spPr>
            <a:xfrm>
              <a:off x="1079499" y="3665220"/>
              <a:ext cx="630174" cy="607313"/>
            </a:xfrm>
            <a:prstGeom prst="rect">
              <a:avLst/>
            </a:prstGeom>
          </p:spPr>
        </p:pic>
        <p:pic>
          <p:nvPicPr>
            <p:cNvPr id="15" name="object 15"/>
            <p:cNvPicPr/>
            <p:nvPr/>
          </p:nvPicPr>
          <p:blipFill>
            <a:blip r:embed="rId8" cstate="print"/>
            <a:stretch>
              <a:fillRect/>
            </a:stretch>
          </p:blipFill>
          <p:spPr>
            <a:xfrm>
              <a:off x="1295400" y="3665220"/>
              <a:ext cx="1493774" cy="607313"/>
            </a:xfrm>
            <a:prstGeom prst="rect">
              <a:avLst/>
            </a:prstGeom>
          </p:spPr>
        </p:pic>
        <p:pic>
          <p:nvPicPr>
            <p:cNvPr id="16" name="object 16"/>
            <p:cNvPicPr/>
            <p:nvPr/>
          </p:nvPicPr>
          <p:blipFill>
            <a:blip r:embed="rId9" cstate="print"/>
            <a:stretch>
              <a:fillRect/>
            </a:stretch>
          </p:blipFill>
          <p:spPr>
            <a:xfrm>
              <a:off x="2374900" y="3665220"/>
              <a:ext cx="1277874" cy="607313"/>
            </a:xfrm>
            <a:prstGeom prst="rect">
              <a:avLst/>
            </a:prstGeom>
          </p:spPr>
        </p:pic>
        <p:pic>
          <p:nvPicPr>
            <p:cNvPr id="17" name="object 17"/>
            <p:cNvPicPr/>
            <p:nvPr/>
          </p:nvPicPr>
          <p:blipFill>
            <a:blip r:embed="rId10" cstate="print"/>
            <a:stretch>
              <a:fillRect/>
            </a:stretch>
          </p:blipFill>
          <p:spPr>
            <a:xfrm>
              <a:off x="3238499" y="3665220"/>
              <a:ext cx="630174" cy="607313"/>
            </a:xfrm>
            <a:prstGeom prst="rect">
              <a:avLst/>
            </a:prstGeom>
          </p:spPr>
        </p:pic>
        <p:pic>
          <p:nvPicPr>
            <p:cNvPr id="18" name="object 18"/>
            <p:cNvPicPr/>
            <p:nvPr/>
          </p:nvPicPr>
          <p:blipFill>
            <a:blip r:embed="rId11" cstate="print"/>
            <a:stretch>
              <a:fillRect/>
            </a:stretch>
          </p:blipFill>
          <p:spPr>
            <a:xfrm>
              <a:off x="1727200" y="3924300"/>
              <a:ext cx="846074" cy="607313"/>
            </a:xfrm>
            <a:prstGeom prst="rect">
              <a:avLst/>
            </a:prstGeom>
          </p:spPr>
        </p:pic>
        <p:pic>
          <p:nvPicPr>
            <p:cNvPr id="19" name="object 19"/>
            <p:cNvPicPr/>
            <p:nvPr/>
          </p:nvPicPr>
          <p:blipFill>
            <a:blip r:embed="rId12" cstate="print"/>
            <a:stretch>
              <a:fillRect/>
            </a:stretch>
          </p:blipFill>
          <p:spPr>
            <a:xfrm>
              <a:off x="2159000" y="3924300"/>
              <a:ext cx="630174" cy="607313"/>
            </a:xfrm>
            <a:prstGeom prst="rect">
              <a:avLst/>
            </a:prstGeom>
          </p:spPr>
        </p:pic>
        <p:pic>
          <p:nvPicPr>
            <p:cNvPr id="20" name="object 20"/>
            <p:cNvPicPr/>
            <p:nvPr/>
          </p:nvPicPr>
          <p:blipFill>
            <a:blip r:embed="rId13" cstate="print"/>
            <a:stretch>
              <a:fillRect/>
            </a:stretch>
          </p:blipFill>
          <p:spPr>
            <a:xfrm>
              <a:off x="2374900" y="3924300"/>
              <a:ext cx="846074" cy="607313"/>
            </a:xfrm>
            <a:prstGeom prst="rect">
              <a:avLst/>
            </a:prstGeom>
          </p:spPr>
        </p:pic>
        <p:sp>
          <p:nvSpPr>
            <p:cNvPr id="21" name="object 21"/>
            <p:cNvSpPr/>
            <p:nvPr/>
          </p:nvSpPr>
          <p:spPr>
            <a:xfrm>
              <a:off x="4455160" y="4112260"/>
              <a:ext cx="3312160" cy="1757680"/>
            </a:xfrm>
            <a:custGeom>
              <a:avLst/>
              <a:gdLst/>
              <a:ahLst/>
              <a:cxnLst/>
              <a:rect l="l" t="t" r="r" b="b"/>
              <a:pathLst>
                <a:path w="3312159" h="1757679">
                  <a:moveTo>
                    <a:pt x="0" y="1757679"/>
                  </a:moveTo>
                  <a:lnTo>
                    <a:pt x="3312160" y="1757679"/>
                  </a:lnTo>
                  <a:lnTo>
                    <a:pt x="3312160" y="0"/>
                  </a:lnTo>
                  <a:lnTo>
                    <a:pt x="0" y="0"/>
                  </a:lnTo>
                  <a:lnTo>
                    <a:pt x="0" y="1757679"/>
                  </a:lnTo>
                  <a:close/>
                </a:path>
              </a:pathLst>
            </a:custGeom>
            <a:ln w="19050">
              <a:solidFill>
                <a:srgbClr val="48B5A6"/>
              </a:solidFill>
            </a:ln>
          </p:spPr>
          <p:txBody>
            <a:bodyPr wrap="square" lIns="0" tIns="0" rIns="0" bIns="0" rtlCol="0"/>
            <a:lstStyle/>
            <a:p>
              <a:endParaRPr/>
            </a:p>
          </p:txBody>
        </p:sp>
        <p:sp>
          <p:nvSpPr>
            <p:cNvPr id="22" name="object 22"/>
            <p:cNvSpPr/>
            <p:nvPr/>
          </p:nvSpPr>
          <p:spPr>
            <a:xfrm>
              <a:off x="4455160" y="3728720"/>
              <a:ext cx="3312160" cy="650240"/>
            </a:xfrm>
            <a:custGeom>
              <a:avLst/>
              <a:gdLst/>
              <a:ahLst/>
              <a:cxnLst/>
              <a:rect l="l" t="t" r="r" b="b"/>
              <a:pathLst>
                <a:path w="3312159" h="650239">
                  <a:moveTo>
                    <a:pt x="3312160" y="0"/>
                  </a:moveTo>
                  <a:lnTo>
                    <a:pt x="0" y="0"/>
                  </a:lnTo>
                  <a:lnTo>
                    <a:pt x="0" y="650239"/>
                  </a:lnTo>
                  <a:lnTo>
                    <a:pt x="3312160" y="650239"/>
                  </a:lnTo>
                  <a:lnTo>
                    <a:pt x="3312160" y="0"/>
                  </a:lnTo>
                  <a:close/>
                </a:path>
              </a:pathLst>
            </a:custGeom>
            <a:solidFill>
              <a:srgbClr val="DEF1EE"/>
            </a:solidFill>
          </p:spPr>
          <p:txBody>
            <a:bodyPr wrap="square" lIns="0" tIns="0" rIns="0" bIns="0" rtlCol="0"/>
            <a:lstStyle/>
            <a:p>
              <a:endParaRPr/>
            </a:p>
          </p:txBody>
        </p:sp>
        <p:sp>
          <p:nvSpPr>
            <p:cNvPr id="23" name="object 23"/>
            <p:cNvSpPr/>
            <p:nvPr/>
          </p:nvSpPr>
          <p:spPr>
            <a:xfrm>
              <a:off x="4455160" y="3728720"/>
              <a:ext cx="3312160" cy="650240"/>
            </a:xfrm>
            <a:custGeom>
              <a:avLst/>
              <a:gdLst/>
              <a:ahLst/>
              <a:cxnLst/>
              <a:rect l="l" t="t" r="r" b="b"/>
              <a:pathLst>
                <a:path w="3312159" h="650239">
                  <a:moveTo>
                    <a:pt x="0" y="650239"/>
                  </a:moveTo>
                  <a:lnTo>
                    <a:pt x="3312160" y="650239"/>
                  </a:lnTo>
                  <a:lnTo>
                    <a:pt x="3312160" y="0"/>
                  </a:lnTo>
                  <a:lnTo>
                    <a:pt x="0" y="0"/>
                  </a:lnTo>
                  <a:lnTo>
                    <a:pt x="0" y="650239"/>
                  </a:lnTo>
                  <a:close/>
                </a:path>
              </a:pathLst>
            </a:custGeom>
            <a:ln w="19049">
              <a:solidFill>
                <a:srgbClr val="48B5A6"/>
              </a:solidFill>
            </a:ln>
          </p:spPr>
          <p:txBody>
            <a:bodyPr wrap="square" lIns="0" tIns="0" rIns="0" bIns="0" rtlCol="0"/>
            <a:lstStyle/>
            <a:p>
              <a:endParaRPr/>
            </a:p>
          </p:txBody>
        </p:sp>
        <p:pic>
          <p:nvPicPr>
            <p:cNvPr id="24" name="object 24"/>
            <p:cNvPicPr/>
            <p:nvPr/>
          </p:nvPicPr>
          <p:blipFill>
            <a:blip r:embed="rId14" cstate="print"/>
            <a:stretch>
              <a:fillRect/>
            </a:stretch>
          </p:blipFill>
          <p:spPr>
            <a:xfrm>
              <a:off x="4714240" y="3794760"/>
              <a:ext cx="2789173" cy="607313"/>
            </a:xfrm>
            <a:prstGeom prst="rect">
              <a:avLst/>
            </a:prstGeom>
          </p:spPr>
        </p:pic>
        <p:sp>
          <p:nvSpPr>
            <p:cNvPr id="25" name="object 25"/>
            <p:cNvSpPr/>
            <p:nvPr/>
          </p:nvSpPr>
          <p:spPr>
            <a:xfrm>
              <a:off x="8087360" y="3728720"/>
              <a:ext cx="3314700" cy="650240"/>
            </a:xfrm>
            <a:custGeom>
              <a:avLst/>
              <a:gdLst/>
              <a:ahLst/>
              <a:cxnLst/>
              <a:rect l="l" t="t" r="r" b="b"/>
              <a:pathLst>
                <a:path w="3314700" h="650239">
                  <a:moveTo>
                    <a:pt x="3314700" y="0"/>
                  </a:moveTo>
                  <a:lnTo>
                    <a:pt x="0" y="0"/>
                  </a:lnTo>
                  <a:lnTo>
                    <a:pt x="0" y="650239"/>
                  </a:lnTo>
                  <a:lnTo>
                    <a:pt x="3314700" y="650239"/>
                  </a:lnTo>
                  <a:lnTo>
                    <a:pt x="3314700" y="0"/>
                  </a:lnTo>
                  <a:close/>
                </a:path>
              </a:pathLst>
            </a:custGeom>
            <a:solidFill>
              <a:srgbClr val="DEF1EE"/>
            </a:solidFill>
          </p:spPr>
          <p:txBody>
            <a:bodyPr wrap="square" lIns="0" tIns="0" rIns="0" bIns="0" rtlCol="0"/>
            <a:lstStyle/>
            <a:p>
              <a:endParaRPr/>
            </a:p>
          </p:txBody>
        </p:sp>
        <p:pic>
          <p:nvPicPr>
            <p:cNvPr id="26" name="object 26"/>
            <p:cNvPicPr/>
            <p:nvPr/>
          </p:nvPicPr>
          <p:blipFill>
            <a:blip r:embed="rId15" cstate="print"/>
            <a:stretch>
              <a:fillRect/>
            </a:stretch>
          </p:blipFill>
          <p:spPr>
            <a:xfrm>
              <a:off x="8458200" y="3665220"/>
              <a:ext cx="2573274" cy="607313"/>
            </a:xfrm>
            <a:prstGeom prst="rect">
              <a:avLst/>
            </a:prstGeom>
          </p:spPr>
        </p:pic>
        <p:pic>
          <p:nvPicPr>
            <p:cNvPr id="27" name="object 27"/>
            <p:cNvPicPr/>
            <p:nvPr/>
          </p:nvPicPr>
          <p:blipFill>
            <a:blip r:embed="rId16" cstate="print"/>
            <a:stretch>
              <a:fillRect/>
            </a:stretch>
          </p:blipFill>
          <p:spPr>
            <a:xfrm>
              <a:off x="8564879" y="3924300"/>
              <a:ext cx="2357374" cy="607313"/>
            </a:xfrm>
            <a:prstGeom prst="rect">
              <a:avLst/>
            </a:prstGeom>
          </p:spPr>
        </p:pic>
        <p:pic>
          <p:nvPicPr>
            <p:cNvPr id="28" name="object 28"/>
            <p:cNvPicPr/>
            <p:nvPr/>
          </p:nvPicPr>
          <p:blipFill>
            <a:blip r:embed="rId17" cstate="print"/>
            <a:stretch>
              <a:fillRect/>
            </a:stretch>
          </p:blipFill>
          <p:spPr>
            <a:xfrm>
              <a:off x="3743959" y="3210560"/>
              <a:ext cx="4732274" cy="609853"/>
            </a:xfrm>
            <a:prstGeom prst="rect">
              <a:avLst/>
            </a:prstGeom>
          </p:spPr>
        </p:pic>
      </p:grpSp>
      <p:graphicFrame>
        <p:nvGraphicFramePr>
          <p:cNvPr id="29" name="object 29"/>
          <p:cNvGraphicFramePr>
            <a:graphicFrameLocks noGrp="1"/>
          </p:cNvGraphicFramePr>
          <p:nvPr/>
        </p:nvGraphicFramePr>
        <p:xfrm>
          <a:off x="810894" y="3241675"/>
          <a:ext cx="10581640" cy="2618104"/>
        </p:xfrm>
        <a:graphic>
          <a:graphicData uri="http://schemas.openxmlformats.org/drawingml/2006/table">
            <a:tbl>
              <a:tblPr firstRow="1" bandRow="1">
                <a:tableStyleId>{2D5ABB26-0587-4C30-8999-92F81FD0307C}</a:tableStyleId>
              </a:tblPr>
              <a:tblGrid>
                <a:gridCol w="3312160">
                  <a:extLst>
                    <a:ext uri="{9D8B030D-6E8A-4147-A177-3AD203B41FA5}">
                      <a16:colId xmlns:a16="http://schemas.microsoft.com/office/drawing/2014/main" val="20000"/>
                    </a:ext>
                  </a:extLst>
                </a:gridCol>
                <a:gridCol w="3954780">
                  <a:extLst>
                    <a:ext uri="{9D8B030D-6E8A-4147-A177-3AD203B41FA5}">
                      <a16:colId xmlns:a16="http://schemas.microsoft.com/office/drawing/2014/main" val="20001"/>
                    </a:ext>
                  </a:extLst>
                </a:gridCol>
                <a:gridCol w="3314700">
                  <a:extLst>
                    <a:ext uri="{9D8B030D-6E8A-4147-A177-3AD203B41FA5}">
                      <a16:colId xmlns:a16="http://schemas.microsoft.com/office/drawing/2014/main" val="20002"/>
                    </a:ext>
                  </a:extLst>
                </a:gridCol>
              </a:tblGrid>
              <a:tr h="438784">
                <a:tc gridSpan="3">
                  <a:txBody>
                    <a:bodyPr/>
                    <a:lstStyle/>
                    <a:p>
                      <a:pPr marL="1270" algn="ctr">
                        <a:lnSpc>
                          <a:spcPct val="100000"/>
                        </a:lnSpc>
                        <a:spcBef>
                          <a:spcPts val="560"/>
                        </a:spcBef>
                      </a:pPr>
                      <a:r>
                        <a:rPr sz="1700" b="1" spc="-5" dirty="0">
                          <a:solidFill>
                            <a:srgbClr val="46AC9D"/>
                          </a:solidFill>
                          <a:latin typeface="Meiryo"/>
                          <a:cs typeface="Meiryo"/>
                        </a:rPr>
                        <a:t>ソーシャルインキュベーションラボの仕組み</a:t>
                      </a:r>
                      <a:endParaRPr sz="1700">
                        <a:latin typeface="Meiryo"/>
                        <a:cs typeface="Meiryo"/>
                      </a:endParaRPr>
                    </a:p>
                  </a:txBody>
                  <a:tcPr marL="0" marR="0" marT="71120" marB="0">
                    <a:lnL w="19050">
                      <a:solidFill>
                        <a:srgbClr val="46AC9D"/>
                      </a:solidFill>
                      <a:prstDash val="solid"/>
                    </a:lnL>
                    <a:lnR w="19050">
                      <a:solidFill>
                        <a:srgbClr val="46AC9D"/>
                      </a:solidFill>
                      <a:prstDash val="solid"/>
                    </a:lnR>
                    <a:lnT w="19050">
                      <a:solidFill>
                        <a:srgbClr val="46AC9D"/>
                      </a:solidFill>
                      <a:prstDash val="solid"/>
                    </a:lnT>
                    <a:lnB w="19050">
                      <a:solidFill>
                        <a:srgbClr val="46AC9D"/>
                      </a:solidFill>
                      <a:prstDash val="solid"/>
                    </a:lnB>
                    <a:solidFill>
                      <a:srgbClr val="DEF1EE"/>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88340">
                <a:tc>
                  <a:txBody>
                    <a:bodyPr/>
                    <a:lstStyle/>
                    <a:p>
                      <a:pPr marL="1115060" marR="462280" indent="-647700">
                        <a:lnSpc>
                          <a:spcPct val="100000"/>
                        </a:lnSpc>
                        <a:spcBef>
                          <a:spcPts val="675"/>
                        </a:spcBef>
                      </a:pPr>
                      <a:r>
                        <a:rPr sz="1700" b="1" spc="-5" dirty="0">
                          <a:solidFill>
                            <a:srgbClr val="404040"/>
                          </a:solidFill>
                          <a:latin typeface="Meiryo"/>
                          <a:cs typeface="Meiryo"/>
                        </a:rPr>
                        <a:t>①オンライン出社可能な</a:t>
                      </a:r>
                      <a:r>
                        <a:rPr sz="1700" b="1" spc="-15" dirty="0">
                          <a:solidFill>
                            <a:srgbClr val="404040"/>
                          </a:solidFill>
                          <a:latin typeface="Meiryo"/>
                          <a:cs typeface="Meiryo"/>
                        </a:rPr>
                        <a:t>仕事の供給</a:t>
                      </a:r>
                      <a:endParaRPr sz="1700" dirty="0">
                        <a:latin typeface="Meiryo"/>
                        <a:cs typeface="Meiryo"/>
                      </a:endParaRPr>
                    </a:p>
                  </a:txBody>
                  <a:tcPr marL="0" marR="0" marT="85725" marB="0">
                    <a:lnL w="19050">
                      <a:solidFill>
                        <a:srgbClr val="48B5A6"/>
                      </a:solidFill>
                      <a:prstDash val="solid"/>
                    </a:lnL>
                    <a:lnR w="19050">
                      <a:solidFill>
                        <a:srgbClr val="48B5A6"/>
                      </a:solidFill>
                      <a:prstDash val="solid"/>
                    </a:lnR>
                    <a:lnT w="19050">
                      <a:solidFill>
                        <a:srgbClr val="46AC9D"/>
                      </a:solidFill>
                      <a:prstDash val="solid"/>
                    </a:lnT>
                    <a:lnB w="19050">
                      <a:solidFill>
                        <a:srgbClr val="48B5A6"/>
                      </a:solidFill>
                      <a:prstDash val="solid"/>
                    </a:lnB>
                  </a:tcPr>
                </a:tc>
                <a:tc rowSpan="2">
                  <a:txBody>
                    <a:bodyPr/>
                    <a:lstStyle/>
                    <a:p>
                      <a:pPr marL="1270" algn="ctr">
                        <a:lnSpc>
                          <a:spcPct val="100000"/>
                        </a:lnSpc>
                        <a:spcBef>
                          <a:spcPts val="1695"/>
                        </a:spcBef>
                      </a:pPr>
                      <a:r>
                        <a:rPr sz="1700" b="1" spc="-5" dirty="0">
                          <a:solidFill>
                            <a:srgbClr val="404040"/>
                          </a:solidFill>
                          <a:latin typeface="Meiryo"/>
                          <a:cs typeface="Meiryo"/>
                        </a:rPr>
                        <a:t>②地域を超えた情報交換</a:t>
                      </a:r>
                      <a:endParaRPr sz="1700">
                        <a:latin typeface="Meiryo"/>
                        <a:cs typeface="Meiryo"/>
                      </a:endParaRPr>
                    </a:p>
                    <a:p>
                      <a:pPr>
                        <a:lnSpc>
                          <a:spcPct val="100000"/>
                        </a:lnSpc>
                        <a:spcBef>
                          <a:spcPts val="50"/>
                        </a:spcBef>
                      </a:pPr>
                      <a:endParaRPr sz="2000">
                        <a:latin typeface="Times New Roman"/>
                        <a:cs typeface="Times New Roman"/>
                      </a:endParaRPr>
                    </a:p>
                    <a:p>
                      <a:pPr marL="716915" indent="-178435">
                        <a:lnSpc>
                          <a:spcPct val="100000"/>
                        </a:lnSpc>
                        <a:buClr>
                          <a:srgbClr val="48B5A6"/>
                        </a:buClr>
                        <a:buFont typeface="Wingdings"/>
                        <a:buChar char=""/>
                        <a:tabLst>
                          <a:tab pos="717550" algn="l"/>
                        </a:tabLst>
                      </a:pPr>
                      <a:r>
                        <a:rPr sz="1400" spc="-5" dirty="0">
                          <a:solidFill>
                            <a:srgbClr val="404040"/>
                          </a:solidFill>
                          <a:latin typeface="Meiryo"/>
                          <a:cs typeface="Meiryo"/>
                        </a:rPr>
                        <a:t>オンラインサロンの開催</a:t>
                      </a:r>
                      <a:endParaRPr sz="1400">
                        <a:latin typeface="Meiryo"/>
                        <a:cs typeface="Meiryo"/>
                      </a:endParaRPr>
                    </a:p>
                    <a:p>
                      <a:pPr marL="716915" marR="549910" indent="-177800">
                        <a:lnSpc>
                          <a:spcPct val="100000"/>
                        </a:lnSpc>
                        <a:buClr>
                          <a:srgbClr val="48B5A6"/>
                        </a:buClr>
                        <a:buFont typeface="Wingdings"/>
                        <a:buChar char=""/>
                        <a:tabLst>
                          <a:tab pos="717550" algn="l"/>
                        </a:tabLst>
                      </a:pPr>
                      <a:r>
                        <a:rPr sz="1400" spc="-10" dirty="0">
                          <a:solidFill>
                            <a:srgbClr val="404040"/>
                          </a:solidFill>
                          <a:latin typeface="Meiryo"/>
                          <a:cs typeface="Meiryo"/>
                        </a:rPr>
                        <a:t>AI</a:t>
                      </a:r>
                      <a:r>
                        <a:rPr sz="1400" spc="-5" dirty="0">
                          <a:solidFill>
                            <a:srgbClr val="404040"/>
                          </a:solidFill>
                          <a:latin typeface="Meiryo"/>
                          <a:cs typeface="Meiryo"/>
                        </a:rPr>
                        <a:t>機能を搭載したマッチングシス</a:t>
                      </a:r>
                      <a:r>
                        <a:rPr sz="1400" spc="-10" dirty="0">
                          <a:solidFill>
                            <a:srgbClr val="404040"/>
                          </a:solidFill>
                          <a:latin typeface="Meiryo"/>
                          <a:cs typeface="Meiryo"/>
                        </a:rPr>
                        <a:t>テムの利用</a:t>
                      </a:r>
                      <a:endParaRPr sz="1400">
                        <a:latin typeface="Meiryo"/>
                        <a:cs typeface="Meiryo"/>
                      </a:endParaRPr>
                    </a:p>
                    <a:p>
                      <a:pPr marL="3175" algn="ctr">
                        <a:lnSpc>
                          <a:spcPct val="100000"/>
                        </a:lnSpc>
                        <a:spcBef>
                          <a:spcPts val="450"/>
                        </a:spcBef>
                      </a:pPr>
                      <a:r>
                        <a:rPr sz="4400" b="1" spc="-25" dirty="0">
                          <a:solidFill>
                            <a:srgbClr val="46AC9D"/>
                          </a:solidFill>
                          <a:latin typeface="Meiryo"/>
                          <a:cs typeface="Meiryo"/>
                        </a:rPr>
                        <a:t>情報</a:t>
                      </a:r>
                      <a:endParaRPr sz="4400">
                        <a:latin typeface="Meiryo"/>
                        <a:cs typeface="Meiryo"/>
                      </a:endParaRPr>
                    </a:p>
                  </a:txBody>
                  <a:tcPr marL="0" marR="0" marT="215265" marB="0">
                    <a:lnL w="19050">
                      <a:solidFill>
                        <a:srgbClr val="48B5A6"/>
                      </a:solidFill>
                      <a:prstDash val="solid"/>
                    </a:lnL>
                    <a:lnR w="19050">
                      <a:solidFill>
                        <a:srgbClr val="48B5A6"/>
                      </a:solidFill>
                      <a:prstDash val="solid"/>
                    </a:lnR>
                    <a:lnT w="19050">
                      <a:solidFill>
                        <a:srgbClr val="46AC9D"/>
                      </a:solidFill>
                      <a:prstDash val="solid"/>
                    </a:lnT>
                  </a:tcPr>
                </a:tc>
                <a:tc>
                  <a:txBody>
                    <a:bodyPr/>
                    <a:lstStyle/>
                    <a:p>
                      <a:pPr marL="686435" marR="567690" indent="-106680">
                        <a:lnSpc>
                          <a:spcPct val="100000"/>
                        </a:lnSpc>
                        <a:spcBef>
                          <a:spcPts val="675"/>
                        </a:spcBef>
                      </a:pPr>
                      <a:r>
                        <a:rPr sz="1700" b="1" spc="-5" dirty="0">
                          <a:solidFill>
                            <a:srgbClr val="404040"/>
                          </a:solidFill>
                          <a:latin typeface="Meiryo"/>
                          <a:cs typeface="Meiryo"/>
                        </a:rPr>
                        <a:t>③サテライトオフィス</a:t>
                      </a:r>
                      <a:r>
                        <a:rPr sz="1700" b="1" spc="-10" dirty="0">
                          <a:solidFill>
                            <a:srgbClr val="404040"/>
                          </a:solidFill>
                          <a:latin typeface="Meiryo"/>
                          <a:cs typeface="Meiryo"/>
                        </a:rPr>
                        <a:t>マネージャーの派遣</a:t>
                      </a:r>
                      <a:endParaRPr sz="1700">
                        <a:latin typeface="Meiryo"/>
                        <a:cs typeface="Meiryo"/>
                      </a:endParaRPr>
                    </a:p>
                  </a:txBody>
                  <a:tcPr marL="0" marR="0" marT="85725" marB="0">
                    <a:lnL w="19050" cap="flat" cmpd="sng" algn="ctr">
                      <a:solidFill>
                        <a:srgbClr val="48B5A6"/>
                      </a:solidFill>
                      <a:prstDash val="solid"/>
                      <a:round/>
                      <a:headEnd type="none" w="med" len="med"/>
                      <a:tailEnd type="none" w="med" len="med"/>
                    </a:lnL>
                    <a:lnR w="19050">
                      <a:solidFill>
                        <a:srgbClr val="46AC9D"/>
                      </a:solidFill>
                      <a:prstDash val="solid"/>
                    </a:lnR>
                    <a:lnT w="19050">
                      <a:solidFill>
                        <a:srgbClr val="46AC9D"/>
                      </a:solidFill>
                      <a:prstDash val="solid"/>
                    </a:lnT>
                    <a:lnB w="19050">
                      <a:solidFill>
                        <a:srgbClr val="46AC9D"/>
                      </a:solidFill>
                      <a:prstDash val="solid"/>
                    </a:lnB>
                  </a:tcPr>
                </a:tc>
                <a:extLst>
                  <a:ext uri="{0D108BD9-81ED-4DB2-BD59-A6C34878D82A}">
                    <a16:rowId xmlns:a16="http://schemas.microsoft.com/office/drawing/2014/main" val="10001"/>
                  </a:ext>
                </a:extLst>
              </a:tr>
              <a:tr h="1490980">
                <a:tc>
                  <a:txBody>
                    <a:bodyPr/>
                    <a:lstStyle/>
                    <a:p>
                      <a:pPr marL="394335" indent="-177800">
                        <a:lnSpc>
                          <a:spcPct val="100000"/>
                        </a:lnSpc>
                        <a:spcBef>
                          <a:spcPts val="665"/>
                        </a:spcBef>
                        <a:buClr>
                          <a:srgbClr val="48B5A6"/>
                        </a:buClr>
                        <a:buFont typeface="Wingdings"/>
                        <a:buChar char=""/>
                        <a:tabLst>
                          <a:tab pos="394335" algn="l"/>
                        </a:tabLst>
                      </a:pPr>
                      <a:r>
                        <a:rPr sz="1400" spc="-5" dirty="0">
                          <a:solidFill>
                            <a:srgbClr val="404040"/>
                          </a:solidFill>
                          <a:latin typeface="Meiryo"/>
                          <a:cs typeface="Meiryo"/>
                        </a:rPr>
                        <a:t>クラウド型コールシステム利用</a:t>
                      </a:r>
                      <a:endParaRPr sz="1400">
                        <a:latin typeface="Meiryo"/>
                        <a:cs typeface="Meiryo"/>
                      </a:endParaRPr>
                    </a:p>
                    <a:p>
                      <a:pPr marL="394335">
                        <a:lnSpc>
                          <a:spcPct val="100000"/>
                        </a:lnSpc>
                      </a:pPr>
                      <a:r>
                        <a:rPr sz="1400" spc="-5" dirty="0">
                          <a:solidFill>
                            <a:srgbClr val="404040"/>
                          </a:solidFill>
                          <a:latin typeface="Meiryo"/>
                          <a:cs typeface="Meiryo"/>
                        </a:rPr>
                        <a:t>(北海道・沖縄・徳島)</a:t>
                      </a:r>
                      <a:endParaRPr sz="1400">
                        <a:latin typeface="Meiryo"/>
                        <a:cs typeface="Meiryo"/>
                      </a:endParaRPr>
                    </a:p>
                    <a:p>
                      <a:pPr>
                        <a:lnSpc>
                          <a:spcPct val="100000"/>
                        </a:lnSpc>
                        <a:spcBef>
                          <a:spcPts val="5"/>
                        </a:spcBef>
                      </a:pPr>
                      <a:endParaRPr sz="1850">
                        <a:latin typeface="Times New Roman"/>
                        <a:cs typeface="Times New Roman"/>
                      </a:endParaRPr>
                    </a:p>
                    <a:p>
                      <a:pPr marL="1096645">
                        <a:lnSpc>
                          <a:spcPct val="100000"/>
                        </a:lnSpc>
                      </a:pPr>
                      <a:r>
                        <a:rPr sz="4400" b="1" spc="-25" dirty="0">
                          <a:solidFill>
                            <a:srgbClr val="46AC9D"/>
                          </a:solidFill>
                          <a:latin typeface="Meiryo"/>
                          <a:cs typeface="Meiryo"/>
                        </a:rPr>
                        <a:t>仕事</a:t>
                      </a:r>
                      <a:endParaRPr sz="4400">
                        <a:latin typeface="Meiryo"/>
                        <a:cs typeface="Meiryo"/>
                      </a:endParaRPr>
                    </a:p>
                  </a:txBody>
                  <a:tcPr marL="0" marR="0" marT="84455" marB="0">
                    <a:lnL w="19050">
                      <a:solidFill>
                        <a:srgbClr val="48B5A6"/>
                      </a:solidFill>
                      <a:prstDash val="solid"/>
                    </a:lnL>
                    <a:lnR w="19050">
                      <a:solidFill>
                        <a:srgbClr val="48B5A6"/>
                      </a:solidFill>
                      <a:prstDash val="solid"/>
                    </a:lnR>
                    <a:lnT w="19050">
                      <a:solidFill>
                        <a:srgbClr val="48B5A6"/>
                      </a:solidFill>
                      <a:prstDash val="solid"/>
                    </a:lnT>
                    <a:lnB w="19050">
                      <a:solidFill>
                        <a:srgbClr val="48B5A6"/>
                      </a:solidFill>
                      <a:prstDash val="solid"/>
                    </a:lnB>
                  </a:tcPr>
                </a:tc>
                <a:tc vMerge="1">
                  <a:txBody>
                    <a:bodyPr/>
                    <a:lstStyle/>
                    <a:p>
                      <a:endParaRPr/>
                    </a:p>
                  </a:txBody>
                  <a:tcPr marL="0" marR="0" marT="215265" marB="0">
                    <a:lnL w="19050">
                      <a:solidFill>
                        <a:srgbClr val="48B5A6"/>
                      </a:solidFill>
                      <a:prstDash val="solid"/>
                    </a:lnL>
                    <a:lnR w="19050">
                      <a:solidFill>
                        <a:srgbClr val="48B5A6"/>
                      </a:solidFill>
                      <a:prstDash val="solid"/>
                    </a:lnR>
                    <a:lnT w="19050">
                      <a:solidFill>
                        <a:srgbClr val="46AC9D"/>
                      </a:solidFill>
                      <a:prstDash val="solid"/>
                    </a:lnT>
                  </a:tcPr>
                </a:tc>
                <a:tc>
                  <a:txBody>
                    <a:bodyPr/>
                    <a:lstStyle/>
                    <a:p>
                      <a:pPr marL="397510" indent="-177800">
                        <a:lnSpc>
                          <a:spcPct val="100000"/>
                        </a:lnSpc>
                        <a:spcBef>
                          <a:spcPts val="665"/>
                        </a:spcBef>
                        <a:buClr>
                          <a:srgbClr val="48B5A6"/>
                        </a:buClr>
                        <a:buFont typeface="Wingdings"/>
                        <a:buChar char=""/>
                        <a:tabLst>
                          <a:tab pos="397510" algn="l"/>
                        </a:tabLst>
                      </a:pPr>
                      <a:r>
                        <a:rPr sz="1400" spc="-15" dirty="0">
                          <a:solidFill>
                            <a:srgbClr val="404040"/>
                          </a:solidFill>
                          <a:latin typeface="Meiryo"/>
                          <a:cs typeface="Meiryo"/>
                        </a:rPr>
                        <a:t>オンライン/オフライン/訪問等</a:t>
                      </a:r>
                      <a:endParaRPr sz="1400" dirty="0">
                        <a:latin typeface="Meiryo"/>
                        <a:cs typeface="Meiryo"/>
                      </a:endParaRPr>
                    </a:p>
                    <a:p>
                      <a:pPr marL="397510" indent="-177800">
                        <a:lnSpc>
                          <a:spcPct val="100000"/>
                        </a:lnSpc>
                        <a:buClr>
                          <a:srgbClr val="48B5A6"/>
                        </a:buClr>
                        <a:buFont typeface="Wingdings"/>
                        <a:buChar char=""/>
                        <a:tabLst>
                          <a:tab pos="397510" algn="l"/>
                        </a:tabLst>
                      </a:pPr>
                      <a:r>
                        <a:rPr sz="1400" spc="-5" dirty="0">
                          <a:solidFill>
                            <a:srgbClr val="404040"/>
                          </a:solidFill>
                          <a:latin typeface="Meiryo"/>
                          <a:cs typeface="Meiryo"/>
                        </a:rPr>
                        <a:t>地域と情報・仕事をつなぐ役割</a:t>
                      </a:r>
                      <a:endParaRPr sz="1400" dirty="0">
                        <a:latin typeface="Meiryo"/>
                        <a:cs typeface="Meiryo"/>
                      </a:endParaRPr>
                    </a:p>
                    <a:p>
                      <a:pPr>
                        <a:lnSpc>
                          <a:spcPct val="100000"/>
                        </a:lnSpc>
                        <a:spcBef>
                          <a:spcPts val="5"/>
                        </a:spcBef>
                      </a:pPr>
                      <a:endParaRPr sz="1850" dirty="0">
                        <a:latin typeface="Times New Roman"/>
                        <a:cs typeface="Times New Roman"/>
                      </a:endParaRPr>
                    </a:p>
                    <a:p>
                      <a:pPr marL="3175" algn="ctr">
                        <a:lnSpc>
                          <a:spcPct val="100000"/>
                        </a:lnSpc>
                      </a:pPr>
                      <a:r>
                        <a:rPr sz="4400" b="1" dirty="0">
                          <a:solidFill>
                            <a:srgbClr val="46AC9D"/>
                          </a:solidFill>
                          <a:latin typeface="Meiryo"/>
                          <a:cs typeface="Meiryo"/>
                        </a:rPr>
                        <a:t>人</a:t>
                      </a:r>
                      <a:endParaRPr sz="4400" dirty="0">
                        <a:latin typeface="Meiryo"/>
                        <a:cs typeface="Meiryo"/>
                      </a:endParaRPr>
                    </a:p>
                  </a:txBody>
                  <a:tcPr marL="0" marR="0" marT="84455" marB="0">
                    <a:lnL w="19050">
                      <a:solidFill>
                        <a:srgbClr val="48B5A6"/>
                      </a:solidFill>
                      <a:prstDash val="solid"/>
                    </a:lnL>
                    <a:lnR w="19050">
                      <a:solidFill>
                        <a:srgbClr val="48B5A6"/>
                      </a:solidFill>
                      <a:prstDash val="solid"/>
                    </a:lnR>
                    <a:lnT w="19050">
                      <a:solidFill>
                        <a:srgbClr val="46AC9D"/>
                      </a:solidFill>
                      <a:prstDash val="solid"/>
                    </a:lnT>
                    <a:lnB w="19050">
                      <a:solidFill>
                        <a:srgbClr val="48B5A6"/>
                      </a:solidFill>
                      <a:prstDash val="solid"/>
                    </a:lnB>
                  </a:tcPr>
                </a:tc>
                <a:extLst>
                  <a:ext uri="{0D108BD9-81ED-4DB2-BD59-A6C34878D82A}">
                    <a16:rowId xmlns:a16="http://schemas.microsoft.com/office/drawing/2014/main" val="10002"/>
                  </a:ext>
                </a:extLst>
              </a:tr>
            </a:tbl>
          </a:graphicData>
        </a:graphic>
      </p:graphicFrame>
      <p:sp>
        <p:nvSpPr>
          <p:cNvPr id="30" name="object 30"/>
          <p:cNvSpPr txBox="1"/>
          <p:nvPr/>
        </p:nvSpPr>
        <p:spPr>
          <a:xfrm>
            <a:off x="4296155" y="6640293"/>
            <a:ext cx="2569845" cy="139065"/>
          </a:xfrm>
          <a:prstGeom prst="rect">
            <a:avLst/>
          </a:prstGeom>
        </p:spPr>
        <p:txBody>
          <a:bodyPr vert="horz" wrap="square" lIns="0" tIns="3175" rIns="0" bIns="0" rtlCol="0">
            <a:spAutoFit/>
          </a:bodyPr>
          <a:lstStyle/>
          <a:p>
            <a:pPr marL="12700">
              <a:lnSpc>
                <a:spcPct val="100000"/>
              </a:lnSpc>
              <a:spcBef>
                <a:spcPts val="25"/>
              </a:spcBef>
            </a:pPr>
            <a:r>
              <a:rPr sz="800" dirty="0">
                <a:solidFill>
                  <a:srgbClr val="7E7E7E"/>
                </a:solidFill>
                <a:latin typeface="Arial"/>
                <a:cs typeface="Arial"/>
              </a:rPr>
              <a:t>©</a:t>
            </a:r>
            <a:r>
              <a:rPr sz="800" spc="-35" dirty="0">
                <a:solidFill>
                  <a:srgbClr val="7E7E7E"/>
                </a:solidFill>
                <a:latin typeface="Arial"/>
                <a:cs typeface="Arial"/>
              </a:rPr>
              <a:t> </a:t>
            </a:r>
            <a:r>
              <a:rPr sz="800" dirty="0">
                <a:solidFill>
                  <a:srgbClr val="7E7E7E"/>
                </a:solidFill>
                <a:latin typeface="Arial"/>
                <a:cs typeface="Arial"/>
              </a:rPr>
              <a:t>2022</a:t>
            </a:r>
            <a:r>
              <a:rPr sz="800" spc="-10" dirty="0">
                <a:solidFill>
                  <a:srgbClr val="7E7E7E"/>
                </a:solidFill>
                <a:latin typeface="Arial"/>
                <a:cs typeface="Arial"/>
              </a:rPr>
              <a:t> </a:t>
            </a:r>
            <a:r>
              <a:rPr sz="800" dirty="0">
                <a:solidFill>
                  <a:srgbClr val="7E7E7E"/>
                </a:solidFill>
                <a:latin typeface="Arial"/>
                <a:cs typeface="Arial"/>
              </a:rPr>
              <a:t>Sophia</a:t>
            </a:r>
            <a:r>
              <a:rPr sz="800" spc="20" dirty="0">
                <a:solidFill>
                  <a:srgbClr val="7E7E7E"/>
                </a:solidFill>
                <a:latin typeface="Arial"/>
                <a:cs typeface="Arial"/>
              </a:rPr>
              <a:t> </a:t>
            </a:r>
            <a:r>
              <a:rPr sz="800" dirty="0">
                <a:solidFill>
                  <a:srgbClr val="7E7E7E"/>
                </a:solidFill>
                <a:latin typeface="Arial"/>
                <a:cs typeface="Arial"/>
              </a:rPr>
              <a:t>Communications.co</a:t>
            </a:r>
            <a:r>
              <a:rPr sz="800" spc="55" dirty="0">
                <a:solidFill>
                  <a:srgbClr val="7E7E7E"/>
                </a:solidFill>
                <a:latin typeface="Arial"/>
                <a:cs typeface="Arial"/>
              </a:rPr>
              <a:t> </a:t>
            </a:r>
            <a:r>
              <a:rPr sz="800" dirty="0">
                <a:solidFill>
                  <a:srgbClr val="7E7E7E"/>
                </a:solidFill>
                <a:latin typeface="Arial"/>
                <a:cs typeface="Arial"/>
              </a:rPr>
              <a:t>All</a:t>
            </a:r>
            <a:r>
              <a:rPr sz="800" spc="-40" dirty="0">
                <a:solidFill>
                  <a:srgbClr val="7E7E7E"/>
                </a:solidFill>
                <a:latin typeface="Arial"/>
                <a:cs typeface="Arial"/>
              </a:rPr>
              <a:t> </a:t>
            </a:r>
            <a:r>
              <a:rPr sz="800" dirty="0">
                <a:solidFill>
                  <a:srgbClr val="7E7E7E"/>
                </a:solidFill>
                <a:latin typeface="Arial"/>
                <a:cs typeface="Arial"/>
              </a:rPr>
              <a:t>Rights</a:t>
            </a:r>
            <a:r>
              <a:rPr sz="800" spc="5" dirty="0">
                <a:solidFill>
                  <a:srgbClr val="7E7E7E"/>
                </a:solidFill>
                <a:latin typeface="Arial"/>
                <a:cs typeface="Arial"/>
              </a:rPr>
              <a:t> </a:t>
            </a:r>
            <a:r>
              <a:rPr sz="800" spc="-10" dirty="0">
                <a:solidFill>
                  <a:srgbClr val="7E7E7E"/>
                </a:solidFill>
                <a:latin typeface="Arial"/>
                <a:cs typeface="Arial"/>
              </a:rPr>
              <a:t>Reserved.</a:t>
            </a:r>
            <a:endParaRPr sz="8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4000" y="1026160"/>
            <a:ext cx="11351260" cy="5458460"/>
            <a:chOff x="254000" y="1026160"/>
            <a:chExt cx="11351260" cy="5458460"/>
          </a:xfrm>
        </p:grpSpPr>
        <p:pic>
          <p:nvPicPr>
            <p:cNvPr id="3" name="object 3"/>
            <p:cNvPicPr/>
            <p:nvPr/>
          </p:nvPicPr>
          <p:blipFill>
            <a:blip r:embed="rId2" cstate="print"/>
            <a:stretch>
              <a:fillRect/>
            </a:stretch>
          </p:blipFill>
          <p:spPr>
            <a:xfrm>
              <a:off x="254000" y="1026413"/>
              <a:ext cx="6906259" cy="5341366"/>
            </a:xfrm>
            <a:prstGeom prst="rect">
              <a:avLst/>
            </a:prstGeom>
          </p:spPr>
        </p:pic>
        <p:pic>
          <p:nvPicPr>
            <p:cNvPr id="4" name="object 4"/>
            <p:cNvPicPr/>
            <p:nvPr/>
          </p:nvPicPr>
          <p:blipFill>
            <a:blip r:embed="rId3" cstate="print"/>
            <a:stretch>
              <a:fillRect/>
            </a:stretch>
          </p:blipFill>
          <p:spPr>
            <a:xfrm>
              <a:off x="7190740" y="1026160"/>
              <a:ext cx="4414520" cy="5458460"/>
            </a:xfrm>
            <a:prstGeom prst="rect">
              <a:avLst/>
            </a:prstGeom>
          </p:spPr>
        </p:pic>
      </p:grpSp>
      <p:sp>
        <p:nvSpPr>
          <p:cNvPr id="5" name="object 5"/>
          <p:cNvSpPr txBox="1">
            <a:spLocks noGrp="1"/>
          </p:cNvSpPr>
          <p:nvPr>
            <p:ph type="title"/>
          </p:nvPr>
        </p:nvSpPr>
        <p:spPr>
          <a:xfrm>
            <a:off x="171450" y="296290"/>
            <a:ext cx="11059160" cy="452120"/>
          </a:xfrm>
          <a:prstGeom prst="rect">
            <a:avLst/>
          </a:prstGeom>
        </p:spPr>
        <p:txBody>
          <a:bodyPr vert="horz" wrap="square" lIns="0" tIns="12700" rIns="0" bIns="0" rtlCol="0">
            <a:spAutoFit/>
          </a:bodyPr>
          <a:lstStyle/>
          <a:p>
            <a:pPr marL="12700">
              <a:lnSpc>
                <a:spcPct val="100000"/>
              </a:lnSpc>
              <a:spcBef>
                <a:spcPts val="100"/>
              </a:spcBef>
            </a:pPr>
            <a:r>
              <a:rPr dirty="0"/>
              <a:t>事例：小山市での創業セミナー（共催：あいおいニッセイ同和損保</a:t>
            </a:r>
            <a:r>
              <a:rPr spc="-50" dirty="0"/>
              <a:t>）</a:t>
            </a:r>
          </a:p>
        </p:txBody>
      </p:sp>
      <p:sp>
        <p:nvSpPr>
          <p:cNvPr id="6" name="object 6"/>
          <p:cNvSpPr txBox="1"/>
          <p:nvPr/>
        </p:nvSpPr>
        <p:spPr>
          <a:xfrm>
            <a:off x="4296155" y="6640293"/>
            <a:ext cx="2569845" cy="139065"/>
          </a:xfrm>
          <a:prstGeom prst="rect">
            <a:avLst/>
          </a:prstGeom>
        </p:spPr>
        <p:txBody>
          <a:bodyPr vert="horz" wrap="square" lIns="0" tIns="3175" rIns="0" bIns="0" rtlCol="0">
            <a:spAutoFit/>
          </a:bodyPr>
          <a:lstStyle/>
          <a:p>
            <a:pPr marL="12700">
              <a:lnSpc>
                <a:spcPct val="100000"/>
              </a:lnSpc>
              <a:spcBef>
                <a:spcPts val="25"/>
              </a:spcBef>
            </a:pPr>
            <a:r>
              <a:rPr sz="800" dirty="0">
                <a:solidFill>
                  <a:srgbClr val="7E7E7E"/>
                </a:solidFill>
                <a:latin typeface="Arial"/>
                <a:cs typeface="Arial"/>
              </a:rPr>
              <a:t>©</a:t>
            </a:r>
            <a:r>
              <a:rPr sz="800" spc="-30" dirty="0">
                <a:solidFill>
                  <a:srgbClr val="7E7E7E"/>
                </a:solidFill>
                <a:latin typeface="Arial"/>
                <a:cs typeface="Arial"/>
              </a:rPr>
              <a:t> </a:t>
            </a:r>
            <a:r>
              <a:rPr sz="800" dirty="0">
                <a:solidFill>
                  <a:srgbClr val="7E7E7E"/>
                </a:solidFill>
                <a:latin typeface="Arial"/>
                <a:cs typeface="Arial"/>
              </a:rPr>
              <a:t>2020</a:t>
            </a:r>
            <a:r>
              <a:rPr sz="800" spc="-5" dirty="0">
                <a:solidFill>
                  <a:srgbClr val="7E7E7E"/>
                </a:solidFill>
                <a:latin typeface="Arial"/>
                <a:cs typeface="Arial"/>
              </a:rPr>
              <a:t> </a:t>
            </a:r>
            <a:r>
              <a:rPr sz="800" dirty="0">
                <a:solidFill>
                  <a:srgbClr val="7E7E7E"/>
                </a:solidFill>
                <a:latin typeface="Arial"/>
                <a:cs typeface="Arial"/>
              </a:rPr>
              <a:t>Sophia</a:t>
            </a:r>
            <a:r>
              <a:rPr sz="800" spc="25" dirty="0">
                <a:solidFill>
                  <a:srgbClr val="7E7E7E"/>
                </a:solidFill>
                <a:latin typeface="Arial"/>
                <a:cs typeface="Arial"/>
              </a:rPr>
              <a:t> </a:t>
            </a:r>
            <a:r>
              <a:rPr sz="800" dirty="0">
                <a:solidFill>
                  <a:srgbClr val="7E7E7E"/>
                </a:solidFill>
                <a:latin typeface="Arial"/>
                <a:cs typeface="Arial"/>
              </a:rPr>
              <a:t>Communications.co</a:t>
            </a:r>
            <a:r>
              <a:rPr sz="800" spc="60" dirty="0">
                <a:solidFill>
                  <a:srgbClr val="7E7E7E"/>
                </a:solidFill>
                <a:latin typeface="Arial"/>
                <a:cs typeface="Arial"/>
              </a:rPr>
              <a:t> </a:t>
            </a:r>
            <a:r>
              <a:rPr sz="800" dirty="0">
                <a:solidFill>
                  <a:srgbClr val="7E7E7E"/>
                </a:solidFill>
                <a:latin typeface="Arial"/>
                <a:cs typeface="Arial"/>
              </a:rPr>
              <a:t>All</a:t>
            </a:r>
            <a:r>
              <a:rPr sz="800" spc="-40" dirty="0">
                <a:solidFill>
                  <a:srgbClr val="7E7E7E"/>
                </a:solidFill>
                <a:latin typeface="Arial"/>
                <a:cs typeface="Arial"/>
              </a:rPr>
              <a:t> </a:t>
            </a:r>
            <a:r>
              <a:rPr sz="800" dirty="0">
                <a:solidFill>
                  <a:srgbClr val="7E7E7E"/>
                </a:solidFill>
                <a:latin typeface="Arial"/>
                <a:cs typeface="Arial"/>
              </a:rPr>
              <a:t>Rights</a:t>
            </a:r>
            <a:r>
              <a:rPr sz="800" spc="15" dirty="0">
                <a:solidFill>
                  <a:srgbClr val="7E7E7E"/>
                </a:solidFill>
                <a:latin typeface="Arial"/>
                <a:cs typeface="Arial"/>
              </a:rPr>
              <a:t> </a:t>
            </a:r>
            <a:r>
              <a:rPr sz="800" spc="-10" dirty="0">
                <a:solidFill>
                  <a:srgbClr val="7E7E7E"/>
                </a:solidFill>
                <a:latin typeface="Arial"/>
                <a:cs typeface="Arial"/>
              </a:rPr>
              <a:t>Reserved.</a:t>
            </a:r>
            <a:endParaRPr sz="80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0CA612-BBA9-F6BD-189B-DDBDAAF21295}"/>
              </a:ext>
            </a:extLst>
          </p:cNvPr>
          <p:cNvSpPr>
            <a:spLocks noGrp="1"/>
          </p:cNvSpPr>
          <p:nvPr>
            <p:ph type="title"/>
          </p:nvPr>
        </p:nvSpPr>
        <p:spPr>
          <a:xfrm>
            <a:off x="171450" y="296290"/>
            <a:ext cx="8790305" cy="430887"/>
          </a:xfrm>
        </p:spPr>
        <p:txBody>
          <a:bodyPr/>
          <a:lstStyle/>
          <a:p>
            <a:r>
              <a:rPr kumimoji="1" lang="ja-JP" altLang="en-US" dirty="0"/>
              <a:t>講師紹介　　</a:t>
            </a:r>
          </a:p>
        </p:txBody>
      </p:sp>
      <p:sp>
        <p:nvSpPr>
          <p:cNvPr id="6" name="object 2">
            <a:extLst>
              <a:ext uri="{FF2B5EF4-FFF2-40B4-BE49-F238E27FC236}">
                <a16:creationId xmlns:a16="http://schemas.microsoft.com/office/drawing/2014/main" id="{9FF27767-18CA-A686-3A47-F762E6D03E30}"/>
              </a:ext>
            </a:extLst>
          </p:cNvPr>
          <p:cNvSpPr txBox="1"/>
          <p:nvPr/>
        </p:nvSpPr>
        <p:spPr>
          <a:xfrm>
            <a:off x="381000" y="1143000"/>
            <a:ext cx="8458200" cy="1009892"/>
          </a:xfrm>
          <a:prstGeom prst="rect">
            <a:avLst/>
          </a:prstGeom>
        </p:spPr>
        <p:txBody>
          <a:bodyPr vert="horz" wrap="square" lIns="0" tIns="12065" rIns="0" bIns="0" rtlCol="0">
            <a:spAutoFit/>
          </a:bodyPr>
          <a:lstStyle/>
          <a:p>
            <a:pPr marL="12700">
              <a:lnSpc>
                <a:spcPct val="100000"/>
              </a:lnSpc>
              <a:tabLst>
                <a:tab pos="1967864" algn="l"/>
                <a:tab pos="2807970" algn="l"/>
                <a:tab pos="4940300" algn="l"/>
              </a:tabLst>
            </a:pPr>
            <a:r>
              <a:rPr sz="3200" spc="5" dirty="0" err="1">
                <a:latin typeface="MS UI Gothic"/>
                <a:cs typeface="MS UI Gothic"/>
              </a:rPr>
              <a:t>林</a:t>
            </a:r>
            <a:r>
              <a:rPr sz="3200" spc="-5" dirty="0" err="1">
                <a:latin typeface="MS UI Gothic"/>
                <a:cs typeface="MS UI Gothic"/>
              </a:rPr>
              <a:t>田</a:t>
            </a:r>
            <a:r>
              <a:rPr lang="en-US" sz="3200" spc="-5" dirty="0">
                <a:latin typeface="MS UI Gothic"/>
                <a:cs typeface="MS UI Gothic"/>
              </a:rPr>
              <a:t> </a:t>
            </a:r>
            <a:r>
              <a:rPr sz="3200" spc="395" dirty="0" err="1">
                <a:latin typeface="MS UI Gothic"/>
                <a:cs typeface="MS UI Gothic"/>
              </a:rPr>
              <a:t>か</a:t>
            </a:r>
            <a:r>
              <a:rPr sz="3200" spc="-270" dirty="0" err="1">
                <a:latin typeface="MS UI Gothic"/>
                <a:cs typeface="MS UI Gothic"/>
              </a:rPr>
              <a:t>よ</a:t>
            </a:r>
            <a:r>
              <a:rPr sz="3200" spc="520" dirty="0" err="1">
                <a:latin typeface="MS UI Gothic"/>
                <a:cs typeface="MS UI Gothic"/>
              </a:rPr>
              <a:t>（</a:t>
            </a:r>
            <a:r>
              <a:rPr sz="3200" spc="890" dirty="0" err="1">
                <a:latin typeface="MS UI Gothic"/>
                <a:cs typeface="MS UI Gothic"/>
              </a:rPr>
              <a:t>は</a:t>
            </a:r>
            <a:r>
              <a:rPr sz="3200" spc="465" dirty="0" err="1">
                <a:latin typeface="MS UI Gothic"/>
                <a:cs typeface="MS UI Gothic"/>
              </a:rPr>
              <a:t>やしだ</a:t>
            </a:r>
            <a:r>
              <a:rPr lang="ja-JP" altLang="en-US" sz="3200" spc="465" dirty="0">
                <a:latin typeface="MS UI Gothic"/>
                <a:cs typeface="MS UI Gothic"/>
              </a:rPr>
              <a:t> </a:t>
            </a:r>
            <a:r>
              <a:rPr sz="3200" spc="400" dirty="0" err="1">
                <a:latin typeface="MS UI Gothic"/>
                <a:cs typeface="MS UI Gothic"/>
              </a:rPr>
              <a:t>か</a:t>
            </a:r>
            <a:r>
              <a:rPr sz="3200" spc="815" dirty="0" err="1">
                <a:latin typeface="MS UI Gothic"/>
                <a:cs typeface="MS UI Gothic"/>
              </a:rPr>
              <a:t>よ</a:t>
            </a:r>
            <a:r>
              <a:rPr sz="3200" spc="815" dirty="0">
                <a:latin typeface="MS UI Gothic"/>
                <a:cs typeface="MS UI Gothic"/>
              </a:rPr>
              <a:t>）</a:t>
            </a:r>
            <a:endParaRPr lang="en-US" sz="3200" spc="815" dirty="0">
              <a:latin typeface="MS UI Gothic"/>
              <a:cs typeface="MS UI Gothic"/>
            </a:endParaRPr>
          </a:p>
          <a:p>
            <a:pPr marL="12700">
              <a:lnSpc>
                <a:spcPct val="100000"/>
              </a:lnSpc>
              <a:tabLst>
                <a:tab pos="1967864" algn="l"/>
                <a:tab pos="2807970" algn="l"/>
                <a:tab pos="4940300" algn="l"/>
              </a:tabLst>
            </a:pPr>
            <a:r>
              <a:rPr lang="ja-JP" altLang="en-US" sz="3200" spc="815" dirty="0">
                <a:latin typeface="MS UI Gothic"/>
                <a:cs typeface="MS UI Gothic"/>
              </a:rPr>
              <a:t>　</a:t>
            </a:r>
            <a:r>
              <a:rPr lang="ja-JP" altLang="en-US" b="1" spc="815" dirty="0">
                <a:latin typeface="MS UI Gothic"/>
                <a:cs typeface="MS UI Gothic"/>
              </a:rPr>
              <a:t>株式会社ソフィアコミュニケーションズ代表取締役</a:t>
            </a:r>
            <a:endParaRPr b="1" dirty="0">
              <a:latin typeface="MS UI Gothic"/>
              <a:cs typeface="MS UI Gothic"/>
            </a:endParaRPr>
          </a:p>
        </p:txBody>
      </p:sp>
      <p:pic>
        <p:nvPicPr>
          <p:cNvPr id="7" name="object 4">
            <a:extLst>
              <a:ext uri="{FF2B5EF4-FFF2-40B4-BE49-F238E27FC236}">
                <a16:creationId xmlns:a16="http://schemas.microsoft.com/office/drawing/2014/main" id="{D96C150C-9257-8484-8B20-73C9943101CE}"/>
              </a:ext>
            </a:extLst>
          </p:cNvPr>
          <p:cNvPicPr>
            <a:picLocks noChangeAspect="1"/>
          </p:cNvPicPr>
          <p:nvPr/>
        </p:nvPicPr>
        <p:blipFill rotWithShape="1">
          <a:blip r:embed="rId2" cstate="print"/>
          <a:srcRect l="12500" t="2978" r="12500" b="34523"/>
          <a:stretch/>
        </p:blipFill>
        <p:spPr>
          <a:xfrm>
            <a:off x="8056499" y="990600"/>
            <a:ext cx="1600200" cy="1866900"/>
          </a:xfrm>
          <a:prstGeom prst="rect">
            <a:avLst/>
          </a:prstGeom>
        </p:spPr>
      </p:pic>
      <p:sp>
        <p:nvSpPr>
          <p:cNvPr id="9" name="object 5">
            <a:extLst>
              <a:ext uri="{FF2B5EF4-FFF2-40B4-BE49-F238E27FC236}">
                <a16:creationId xmlns:a16="http://schemas.microsoft.com/office/drawing/2014/main" id="{D83813BA-B418-6C7A-9675-B80B1D05CFB5}"/>
              </a:ext>
            </a:extLst>
          </p:cNvPr>
          <p:cNvSpPr txBox="1"/>
          <p:nvPr/>
        </p:nvSpPr>
        <p:spPr>
          <a:xfrm>
            <a:off x="594359" y="2295599"/>
            <a:ext cx="6736081" cy="3331680"/>
          </a:xfrm>
          <a:prstGeom prst="rect">
            <a:avLst/>
          </a:prstGeom>
        </p:spPr>
        <p:txBody>
          <a:bodyPr vert="horz" wrap="square" lIns="0" tIns="27939" rIns="0" bIns="0" rtlCol="0">
            <a:spAutoFit/>
          </a:bodyPr>
          <a:lstStyle/>
          <a:p>
            <a:pPr marL="12700">
              <a:lnSpc>
                <a:spcPct val="100000"/>
              </a:lnSpc>
              <a:spcBef>
                <a:spcPts val="219"/>
              </a:spcBef>
            </a:pPr>
            <a:r>
              <a:rPr sz="1600" b="1" dirty="0">
                <a:latin typeface="+mj-ea"/>
                <a:ea typeface="+mj-ea"/>
                <a:cs typeface="MS Gothic"/>
              </a:rPr>
              <a:t>【</a:t>
            </a:r>
            <a:r>
              <a:rPr sz="1600" b="1" dirty="0" err="1">
                <a:latin typeface="+mj-ea"/>
                <a:ea typeface="+mj-ea"/>
                <a:cs typeface="MS Gothic"/>
              </a:rPr>
              <a:t>プロ</a:t>
            </a:r>
            <a:r>
              <a:rPr sz="1600" b="1" spc="-15" dirty="0" err="1">
                <a:latin typeface="+mj-ea"/>
                <a:ea typeface="+mj-ea"/>
                <a:cs typeface="MS Gothic"/>
              </a:rPr>
              <a:t>フ</a:t>
            </a:r>
            <a:r>
              <a:rPr sz="1600" b="1" dirty="0" err="1">
                <a:latin typeface="+mj-ea"/>
                <a:ea typeface="+mj-ea"/>
                <a:cs typeface="MS Gothic"/>
              </a:rPr>
              <a:t>ィー</a:t>
            </a:r>
            <a:r>
              <a:rPr sz="1600" b="1" spc="-15" dirty="0" err="1">
                <a:latin typeface="+mj-ea"/>
                <a:ea typeface="+mj-ea"/>
                <a:cs typeface="MS Gothic"/>
              </a:rPr>
              <a:t>ル</a:t>
            </a:r>
            <a:r>
              <a:rPr sz="1600" b="1" dirty="0">
                <a:latin typeface="+mj-ea"/>
                <a:ea typeface="+mj-ea"/>
                <a:cs typeface="MS Gothic"/>
              </a:rPr>
              <a:t>】</a:t>
            </a:r>
            <a:endParaRPr lang="en-US" sz="1600" b="1" dirty="0">
              <a:latin typeface="+mj-ea"/>
              <a:ea typeface="+mj-ea"/>
              <a:cs typeface="MS Gothic"/>
            </a:endParaRPr>
          </a:p>
          <a:p>
            <a:pPr marL="12700">
              <a:lnSpc>
                <a:spcPct val="100000"/>
              </a:lnSpc>
              <a:spcBef>
                <a:spcPts val="219"/>
              </a:spcBef>
            </a:pPr>
            <a:r>
              <a:rPr lang="ja-JP" altLang="en-US" sz="1600" b="1" dirty="0">
                <a:latin typeface="+mj-ea"/>
                <a:ea typeface="+mj-ea"/>
                <a:cs typeface="MS Gothic"/>
              </a:rPr>
              <a:t>１９９３年　松下電器株式会社パナソニックスクエア勤務</a:t>
            </a:r>
          </a:p>
          <a:p>
            <a:pPr marL="12700">
              <a:lnSpc>
                <a:spcPct val="100000"/>
              </a:lnSpc>
              <a:spcBef>
                <a:spcPts val="120"/>
              </a:spcBef>
            </a:pPr>
            <a:r>
              <a:rPr lang="ja-JP" altLang="en-US" sz="1600" b="1" dirty="0">
                <a:latin typeface="+mj-ea"/>
                <a:ea typeface="+mj-ea"/>
                <a:cs typeface="MS Gothic"/>
              </a:rPr>
              <a:t>　　　　　　　（ショールーム運営及び、海外からの訪問客アテンド業務）</a:t>
            </a:r>
          </a:p>
          <a:p>
            <a:pPr marL="12700">
              <a:lnSpc>
                <a:spcPct val="100000"/>
              </a:lnSpc>
              <a:spcBef>
                <a:spcPts val="105"/>
              </a:spcBef>
            </a:pPr>
            <a:r>
              <a:rPr lang="ja-JP" altLang="en-US" sz="1600" b="1" dirty="0">
                <a:latin typeface="+mj-ea"/>
                <a:ea typeface="+mj-ea"/>
                <a:cs typeface="MS Gothic"/>
              </a:rPr>
              <a:t>１９９７年　株式会社ハセガワエスティ専属司会者としてＭＣ業務を担当</a:t>
            </a:r>
          </a:p>
          <a:p>
            <a:pPr marL="12700">
              <a:lnSpc>
                <a:spcPct val="100000"/>
              </a:lnSpc>
              <a:spcBef>
                <a:spcPts val="110"/>
              </a:spcBef>
            </a:pPr>
            <a:r>
              <a:rPr lang="ja-JP" altLang="en-US" sz="1600" b="1" dirty="0">
                <a:latin typeface="+mj-ea"/>
                <a:ea typeface="+mj-ea"/>
                <a:cs typeface="MS Gothic"/>
              </a:rPr>
              <a:t>２００３年　フリーアナウンサーとして独立</a:t>
            </a:r>
            <a:r>
              <a:rPr lang="en-US" altLang="ja-JP" sz="1600" b="1" dirty="0">
                <a:latin typeface="+mj-ea"/>
                <a:ea typeface="+mj-ea"/>
                <a:cs typeface="MS Gothic"/>
              </a:rPr>
              <a:t>(BAY FM</a:t>
            </a:r>
            <a:r>
              <a:rPr lang="ja-JP" altLang="en-US" sz="1600" b="1" dirty="0">
                <a:latin typeface="+mj-ea"/>
                <a:ea typeface="+mj-ea"/>
                <a:cs typeface="MS Gothic"/>
              </a:rPr>
              <a:t>･</a:t>
            </a:r>
            <a:r>
              <a:rPr lang="en-US" altLang="ja-JP" sz="1600" b="1" dirty="0">
                <a:latin typeface="+mj-ea"/>
                <a:ea typeface="+mj-ea"/>
                <a:cs typeface="MS Gothic"/>
              </a:rPr>
              <a:t>MXTV</a:t>
            </a:r>
            <a:r>
              <a:rPr lang="ja-JP" altLang="en-US" sz="1600" b="1" dirty="0">
                <a:latin typeface="+mj-ea"/>
                <a:ea typeface="+mj-ea"/>
                <a:cs typeface="MS Gothic"/>
              </a:rPr>
              <a:t>・</a:t>
            </a:r>
            <a:r>
              <a:rPr lang="en-US" altLang="ja-JP" sz="1600" b="1" dirty="0">
                <a:latin typeface="+mj-ea"/>
                <a:ea typeface="+mj-ea"/>
                <a:cs typeface="MS Gothic"/>
              </a:rPr>
              <a:t>JCN</a:t>
            </a:r>
            <a:r>
              <a:rPr lang="ja-JP" altLang="en-US" sz="1600" b="1" dirty="0">
                <a:latin typeface="+mj-ea"/>
                <a:ea typeface="+mj-ea"/>
                <a:cs typeface="MS Gothic"/>
              </a:rPr>
              <a:t>マイテレビ等） </a:t>
            </a:r>
          </a:p>
          <a:p>
            <a:pPr marL="12700">
              <a:lnSpc>
                <a:spcPct val="100000"/>
              </a:lnSpc>
              <a:spcBef>
                <a:spcPts val="105"/>
              </a:spcBef>
            </a:pPr>
            <a:r>
              <a:rPr lang="ja-JP" altLang="en-US" sz="1600" b="1" dirty="0">
                <a:latin typeface="+mj-ea"/>
                <a:ea typeface="+mj-ea"/>
                <a:cs typeface="MS Gothic"/>
              </a:rPr>
              <a:t>２００５年　</a:t>
            </a:r>
            <a:r>
              <a:rPr lang="zh-TW" altLang="en-US" sz="1600" b="1" dirty="0">
                <a:latin typeface="+mj-ea"/>
                <a:ea typeface="+mj-ea"/>
                <a:cs typeface="MS Gothic"/>
              </a:rPr>
              <a:t>日産自動車株式会社</a:t>
            </a:r>
            <a:r>
              <a:rPr lang="ja-JP" altLang="en-US" sz="1600" b="1" dirty="0">
                <a:latin typeface="+mj-ea"/>
                <a:ea typeface="+mj-ea"/>
                <a:cs typeface="MS Gothic"/>
              </a:rPr>
              <a:t>（店頭商談力向上プロジェクト	専任講師</a:t>
            </a:r>
          </a:p>
          <a:p>
            <a:pPr marL="12700">
              <a:lnSpc>
                <a:spcPct val="100000"/>
              </a:lnSpc>
              <a:spcBef>
                <a:spcPts val="219"/>
              </a:spcBef>
            </a:pPr>
            <a:r>
              <a:rPr lang="ja-JP" altLang="en-US" sz="1600" b="1" dirty="0">
                <a:latin typeface="+mj-ea"/>
                <a:ea typeface="+mj-ea"/>
                <a:cs typeface="MS Gothic"/>
              </a:rPr>
              <a:t>２００</a:t>
            </a:r>
            <a:r>
              <a:rPr lang="ja-JP" altLang="en-US" sz="1600" b="1" spc="-15" dirty="0">
                <a:latin typeface="+mj-ea"/>
                <a:ea typeface="+mj-ea"/>
                <a:cs typeface="MS Gothic"/>
              </a:rPr>
              <a:t>８</a:t>
            </a:r>
            <a:r>
              <a:rPr lang="ja-JP" altLang="en-US" sz="1600" b="1" dirty="0">
                <a:latin typeface="+mj-ea"/>
                <a:ea typeface="+mj-ea"/>
                <a:cs typeface="MS Gothic"/>
              </a:rPr>
              <a:t>年　株式会社ソフィアコミュニケーションズ代表取締役に就任</a:t>
            </a:r>
          </a:p>
          <a:p>
            <a:pPr marL="12700">
              <a:lnSpc>
                <a:spcPct val="100000"/>
              </a:lnSpc>
              <a:spcBef>
                <a:spcPts val="120"/>
              </a:spcBef>
            </a:pPr>
            <a:r>
              <a:rPr lang="ja-JP" altLang="en-US" sz="1600" b="1" dirty="0">
                <a:latin typeface="+mj-ea"/>
                <a:ea typeface="+mj-ea"/>
                <a:cs typeface="MS Gothic"/>
              </a:rPr>
              <a:t>２０１</a:t>
            </a:r>
            <a:r>
              <a:rPr lang="ja-JP" altLang="en-US" sz="1600" b="1" spc="-15" dirty="0">
                <a:latin typeface="+mj-ea"/>
                <a:ea typeface="+mj-ea"/>
                <a:cs typeface="MS Gothic"/>
              </a:rPr>
              <a:t>４</a:t>
            </a:r>
            <a:r>
              <a:rPr lang="ja-JP" altLang="en-US" sz="1600" b="1" dirty="0">
                <a:latin typeface="+mj-ea"/>
                <a:ea typeface="+mj-ea"/>
                <a:cs typeface="MS Gothic"/>
              </a:rPr>
              <a:t>年　株式会社グローアークス代表取締役に就任</a:t>
            </a:r>
          </a:p>
          <a:p>
            <a:pPr marL="12700">
              <a:lnSpc>
                <a:spcPct val="100000"/>
              </a:lnSpc>
              <a:spcBef>
                <a:spcPts val="105"/>
              </a:spcBef>
            </a:pPr>
            <a:r>
              <a:rPr lang="ja-JP" altLang="en-US" sz="1600" b="1" dirty="0">
                <a:latin typeface="+mj-ea"/>
                <a:ea typeface="+mj-ea"/>
                <a:cs typeface="MS Gothic"/>
              </a:rPr>
              <a:t>２０１</a:t>
            </a:r>
            <a:r>
              <a:rPr lang="ja-JP" altLang="en-US" sz="1600" b="1" spc="-15" dirty="0">
                <a:latin typeface="+mj-ea"/>
                <a:ea typeface="+mj-ea"/>
                <a:cs typeface="MS Gothic"/>
              </a:rPr>
              <a:t>７</a:t>
            </a:r>
            <a:r>
              <a:rPr lang="ja-JP" altLang="en-US" sz="1600" b="1" dirty="0">
                <a:latin typeface="+mj-ea"/>
                <a:ea typeface="+mj-ea"/>
                <a:cs typeface="MS Gothic"/>
              </a:rPr>
              <a:t>年　経営革新等支援機関として経済産業省から認定</a:t>
            </a:r>
          </a:p>
          <a:p>
            <a:pPr marL="12700">
              <a:lnSpc>
                <a:spcPct val="100000"/>
              </a:lnSpc>
              <a:spcBef>
                <a:spcPts val="110"/>
              </a:spcBef>
            </a:pPr>
            <a:r>
              <a:rPr lang="ja-JP" altLang="en-US" sz="1600" b="1" dirty="0">
                <a:latin typeface="+mj-ea"/>
                <a:ea typeface="+mj-ea"/>
                <a:cs typeface="MS Gothic"/>
              </a:rPr>
              <a:t>２０１</a:t>
            </a:r>
            <a:r>
              <a:rPr lang="ja-JP" altLang="en-US" sz="1600" b="1" spc="-15" dirty="0">
                <a:latin typeface="+mj-ea"/>
                <a:ea typeface="+mj-ea"/>
                <a:cs typeface="MS Gothic"/>
              </a:rPr>
              <a:t>８</a:t>
            </a:r>
            <a:r>
              <a:rPr lang="ja-JP" altLang="en-US" sz="1600" b="1" dirty="0">
                <a:latin typeface="+mj-ea"/>
                <a:ea typeface="+mj-ea"/>
                <a:cs typeface="MS Gothic"/>
              </a:rPr>
              <a:t>年　</a:t>
            </a:r>
            <a:r>
              <a:rPr lang="en-US" altLang="ja-JP" sz="1600" b="1" dirty="0">
                <a:latin typeface="+mj-ea"/>
                <a:ea typeface="+mj-ea"/>
                <a:cs typeface="MS Gothic"/>
              </a:rPr>
              <a:t>TOKYO </a:t>
            </a:r>
            <a:r>
              <a:rPr lang="ja-JP" altLang="en-US" sz="1600" b="1" dirty="0">
                <a:latin typeface="+mj-ea"/>
                <a:ea typeface="+mj-ea"/>
                <a:cs typeface="MS Gothic"/>
              </a:rPr>
              <a:t>中小企業活性化プラットフォーム代表機関に就任 </a:t>
            </a:r>
          </a:p>
          <a:p>
            <a:pPr marL="12700">
              <a:lnSpc>
                <a:spcPct val="100000"/>
              </a:lnSpc>
              <a:spcBef>
                <a:spcPts val="105"/>
              </a:spcBef>
            </a:pPr>
            <a:r>
              <a:rPr lang="ja-JP" altLang="en-US" sz="1600" b="1" dirty="0">
                <a:latin typeface="+mj-ea"/>
                <a:ea typeface="+mj-ea"/>
                <a:cs typeface="MS Gothic"/>
              </a:rPr>
              <a:t>２０２</a:t>
            </a:r>
            <a:r>
              <a:rPr lang="ja-JP" altLang="en-US" sz="1600" b="1" spc="-15" dirty="0">
                <a:latin typeface="+mj-ea"/>
                <a:ea typeface="+mj-ea"/>
                <a:cs typeface="MS Gothic"/>
              </a:rPr>
              <a:t>１</a:t>
            </a:r>
            <a:r>
              <a:rPr lang="ja-JP" altLang="en-US" sz="1600" b="1" dirty="0">
                <a:latin typeface="+mj-ea"/>
                <a:ea typeface="+mj-ea"/>
                <a:cs typeface="MS Gothic"/>
              </a:rPr>
              <a:t>年　</a:t>
            </a:r>
            <a:r>
              <a:rPr lang="zh-TW" altLang="en-US" sz="1600" b="1" spc="-15" dirty="0">
                <a:latin typeface="+mj-ea"/>
                <a:ea typeface="+mj-ea"/>
                <a:cs typeface="MS Gothic"/>
              </a:rPr>
              <a:t>一</a:t>
            </a:r>
            <a:r>
              <a:rPr lang="zh-TW" altLang="en-US" sz="1600" b="1" dirty="0">
                <a:latin typeface="+mj-ea"/>
                <a:ea typeface="+mj-ea"/>
                <a:cs typeface="MS Gothic"/>
              </a:rPr>
              <a:t>般社</a:t>
            </a:r>
            <a:r>
              <a:rPr lang="zh-TW" altLang="en-US" sz="1600" b="1" spc="-15" dirty="0">
                <a:latin typeface="+mj-ea"/>
                <a:ea typeface="+mj-ea"/>
                <a:cs typeface="MS Gothic"/>
              </a:rPr>
              <a:t>団法</a:t>
            </a:r>
            <a:r>
              <a:rPr lang="zh-TW" altLang="en-US" sz="1600" b="1" dirty="0">
                <a:latin typeface="+mj-ea"/>
                <a:ea typeface="+mj-ea"/>
                <a:cs typeface="MS Gothic"/>
              </a:rPr>
              <a:t>人全日</a:t>
            </a:r>
            <a:r>
              <a:rPr lang="zh-TW" altLang="en-US" sz="1600" b="1" spc="-15" dirty="0">
                <a:latin typeface="+mj-ea"/>
                <a:ea typeface="+mj-ea"/>
                <a:cs typeface="MS Gothic"/>
              </a:rPr>
              <a:t>本</a:t>
            </a:r>
            <a:r>
              <a:rPr lang="zh-TW" altLang="en-US" sz="1600" b="1" dirty="0">
                <a:latin typeface="+mj-ea"/>
                <a:ea typeface="+mj-ea"/>
                <a:cs typeface="MS Gothic"/>
              </a:rPr>
              <a:t>講師</a:t>
            </a:r>
            <a:r>
              <a:rPr lang="zh-TW" altLang="en-US" sz="1600" b="1" spc="-15" dirty="0">
                <a:latin typeface="+mj-ea"/>
                <a:ea typeface="+mj-ea"/>
                <a:cs typeface="MS Gothic"/>
              </a:rPr>
              <a:t>協</a:t>
            </a:r>
            <a:r>
              <a:rPr lang="zh-TW" altLang="en-US" sz="1600" b="1" dirty="0">
                <a:latin typeface="+mj-ea"/>
                <a:ea typeface="+mj-ea"/>
                <a:cs typeface="MS Gothic"/>
              </a:rPr>
              <a:t>会</a:t>
            </a:r>
            <a:r>
              <a:rPr lang="ja-JP" altLang="en-US" sz="1600" b="1" dirty="0">
                <a:latin typeface="+mj-ea"/>
                <a:ea typeface="+mj-ea"/>
                <a:cs typeface="MS Gothic"/>
              </a:rPr>
              <a:t>　</a:t>
            </a:r>
            <a:r>
              <a:rPr lang="zh-TW" altLang="en-US" sz="1600" b="1" spc="-15" dirty="0">
                <a:latin typeface="+mj-ea"/>
                <a:ea typeface="+mj-ea"/>
                <a:cs typeface="MS Gothic"/>
              </a:rPr>
              <a:t>代表</a:t>
            </a:r>
            <a:r>
              <a:rPr lang="zh-TW" altLang="en-US" sz="1600" b="1" dirty="0">
                <a:latin typeface="+mj-ea"/>
                <a:ea typeface="+mj-ea"/>
                <a:cs typeface="MS Gothic"/>
              </a:rPr>
              <a:t>理事就任</a:t>
            </a:r>
            <a:endParaRPr lang="ja-JP" altLang="en-US" sz="1600" b="1" dirty="0">
              <a:latin typeface="+mj-ea"/>
              <a:ea typeface="+mj-ea"/>
              <a:cs typeface="MS Gothic"/>
            </a:endParaRPr>
          </a:p>
          <a:p>
            <a:pPr marL="12700">
              <a:spcBef>
                <a:spcPts val="110"/>
              </a:spcBef>
            </a:pPr>
            <a:r>
              <a:rPr lang="ja-JP" altLang="en-US" sz="1600" b="1" dirty="0">
                <a:latin typeface="+mj-ea"/>
                <a:ea typeface="+mj-ea"/>
                <a:cs typeface="MS Gothic"/>
              </a:rPr>
              <a:t>２０２</a:t>
            </a:r>
            <a:r>
              <a:rPr lang="ja-JP" altLang="en-US" sz="1600" b="1" spc="-15" dirty="0">
                <a:latin typeface="+mj-ea"/>
                <a:ea typeface="+mj-ea"/>
                <a:cs typeface="MS Gothic"/>
              </a:rPr>
              <a:t>１</a:t>
            </a:r>
            <a:r>
              <a:rPr lang="ja-JP" altLang="en-US" sz="1600" b="1" dirty="0">
                <a:latin typeface="+mj-ea"/>
                <a:ea typeface="+mj-ea"/>
                <a:cs typeface="MS Gothic"/>
              </a:rPr>
              <a:t>年　</a:t>
            </a:r>
            <a:r>
              <a:rPr lang="ja-JP" altLang="en-US" sz="1600" b="1" spc="-15" dirty="0">
                <a:latin typeface="+mj-ea"/>
                <a:ea typeface="+mj-ea"/>
                <a:cs typeface="MS Gothic"/>
              </a:rPr>
              <a:t>合</a:t>
            </a:r>
            <a:r>
              <a:rPr lang="ja-JP" altLang="en-US" sz="1600" b="1" dirty="0">
                <a:latin typeface="+mj-ea"/>
                <a:ea typeface="+mj-ea"/>
                <a:cs typeface="MS Gothic"/>
              </a:rPr>
              <a:t>同会</a:t>
            </a:r>
            <a:r>
              <a:rPr lang="ja-JP" altLang="en-US" sz="1600" b="1" spc="-15" dirty="0">
                <a:latin typeface="+mj-ea"/>
                <a:ea typeface="+mj-ea"/>
                <a:cs typeface="MS Gothic"/>
              </a:rPr>
              <a:t>社ア</a:t>
            </a:r>
            <a:r>
              <a:rPr lang="ja-JP" altLang="en-US" sz="1600" b="1" dirty="0">
                <a:latin typeface="+mj-ea"/>
                <a:ea typeface="+mj-ea"/>
                <a:cs typeface="MS Gothic"/>
              </a:rPr>
              <a:t>スター</a:t>
            </a:r>
            <a:r>
              <a:rPr lang="ja-JP" altLang="en-US" sz="1600" b="1" spc="-15" dirty="0">
                <a:latin typeface="+mj-ea"/>
                <a:ea typeface="+mj-ea"/>
                <a:cs typeface="MS Gothic"/>
              </a:rPr>
              <a:t>ビ</a:t>
            </a:r>
            <a:r>
              <a:rPr lang="ja-JP" altLang="en-US" sz="1600" b="1" dirty="0">
                <a:latin typeface="+mj-ea"/>
                <a:ea typeface="+mj-ea"/>
                <a:cs typeface="MS Gothic"/>
              </a:rPr>
              <a:t>ュ　</a:t>
            </a:r>
            <a:r>
              <a:rPr lang="ja-JP" altLang="en-US" sz="1600" b="1" spc="-15" dirty="0">
                <a:latin typeface="+mj-ea"/>
                <a:ea typeface="+mj-ea"/>
                <a:cs typeface="MS Gothic"/>
              </a:rPr>
              <a:t>代</a:t>
            </a:r>
            <a:r>
              <a:rPr lang="ja-JP" altLang="en-US" sz="1600" b="1" dirty="0">
                <a:latin typeface="+mj-ea"/>
                <a:ea typeface="+mj-ea"/>
                <a:cs typeface="MS Gothic"/>
              </a:rPr>
              <a:t>表社</a:t>
            </a:r>
            <a:r>
              <a:rPr lang="ja-JP" altLang="en-US" sz="1600" b="1" spc="-15" dirty="0">
                <a:latin typeface="+mj-ea"/>
                <a:ea typeface="+mj-ea"/>
                <a:cs typeface="MS Gothic"/>
              </a:rPr>
              <a:t>員就任</a:t>
            </a:r>
            <a:endParaRPr lang="ja-JP" altLang="en-US" sz="1600" b="1" dirty="0">
              <a:latin typeface="+mj-ea"/>
              <a:ea typeface="+mj-ea"/>
              <a:cs typeface="MS Gothic"/>
            </a:endParaRPr>
          </a:p>
          <a:p>
            <a:pPr>
              <a:lnSpc>
                <a:spcPct val="100000"/>
              </a:lnSpc>
              <a:spcBef>
                <a:spcPts val="110"/>
              </a:spcBef>
              <a:tabLst>
                <a:tab pos="2807970" algn="l"/>
              </a:tabLst>
            </a:pPr>
            <a:endParaRPr lang="en-US" sz="1100" dirty="0">
              <a:latin typeface="MS Gothic"/>
              <a:cs typeface="MS Gothic"/>
            </a:endParaRPr>
          </a:p>
        </p:txBody>
      </p:sp>
      <p:sp>
        <p:nvSpPr>
          <p:cNvPr id="10" name="object 8">
            <a:extLst>
              <a:ext uri="{FF2B5EF4-FFF2-40B4-BE49-F238E27FC236}">
                <a16:creationId xmlns:a16="http://schemas.microsoft.com/office/drawing/2014/main" id="{D1CD8FAB-6EDB-FF77-C620-D5F032077704}"/>
              </a:ext>
            </a:extLst>
          </p:cNvPr>
          <p:cNvSpPr txBox="1"/>
          <p:nvPr/>
        </p:nvSpPr>
        <p:spPr>
          <a:xfrm>
            <a:off x="782702" y="5539883"/>
            <a:ext cx="5379720" cy="990015"/>
          </a:xfrm>
          <a:prstGeom prst="rect">
            <a:avLst/>
          </a:prstGeom>
          <a:ln w="9525">
            <a:solidFill>
              <a:srgbClr val="000000"/>
            </a:solidFill>
          </a:ln>
        </p:spPr>
        <p:txBody>
          <a:bodyPr vert="horz" wrap="square" lIns="0" tIns="15240" rIns="0" bIns="0" rtlCol="0">
            <a:spAutoFit/>
          </a:bodyPr>
          <a:lstStyle/>
          <a:p>
            <a:pPr marL="233679" indent="-153035">
              <a:lnSpc>
                <a:spcPct val="100000"/>
              </a:lnSpc>
              <a:spcBef>
                <a:spcPts val="120"/>
              </a:spcBef>
              <a:buSzPct val="91666"/>
              <a:buChar char="■"/>
              <a:tabLst>
                <a:tab pos="233679" algn="l"/>
              </a:tabLst>
            </a:pPr>
            <a:r>
              <a:rPr sz="1200" b="1" dirty="0">
                <a:latin typeface="MS PGothic"/>
                <a:cs typeface="MS PGothic"/>
              </a:rPr>
              <a:t>最終学歴：</a:t>
            </a:r>
          </a:p>
          <a:p>
            <a:pPr marL="233045">
              <a:lnSpc>
                <a:spcPct val="100000"/>
              </a:lnSpc>
              <a:spcBef>
                <a:spcPts val="120"/>
              </a:spcBef>
            </a:pPr>
            <a:r>
              <a:rPr sz="1200" b="1" dirty="0">
                <a:latin typeface="MS PGothic"/>
                <a:cs typeface="MS PGothic"/>
              </a:rPr>
              <a:t>甲南女子大学文学部英文学</a:t>
            </a:r>
            <a:r>
              <a:rPr sz="1200" b="1" spc="5" dirty="0">
                <a:latin typeface="MS PGothic"/>
                <a:cs typeface="MS PGothic"/>
              </a:rPr>
              <a:t>科</a:t>
            </a:r>
            <a:r>
              <a:rPr sz="1200" b="1" dirty="0">
                <a:latin typeface="MS PGothic"/>
                <a:cs typeface="MS PGothic"/>
              </a:rPr>
              <a:t>卒業</a:t>
            </a:r>
          </a:p>
          <a:p>
            <a:pPr marL="233045">
              <a:lnSpc>
                <a:spcPct val="100000"/>
              </a:lnSpc>
              <a:spcBef>
                <a:spcPts val="120"/>
              </a:spcBef>
            </a:pPr>
            <a:r>
              <a:rPr sz="1200" b="1" dirty="0">
                <a:latin typeface="MS PGothic"/>
                <a:cs typeface="MS PGothic"/>
              </a:rPr>
              <a:t>青山学院大学大学院経営学研究科在学中</a:t>
            </a:r>
          </a:p>
          <a:p>
            <a:pPr marL="220979" indent="-140970">
              <a:lnSpc>
                <a:spcPct val="100000"/>
              </a:lnSpc>
              <a:spcBef>
                <a:spcPts val="110"/>
              </a:spcBef>
              <a:buSzPct val="90909"/>
              <a:buChar char="■"/>
              <a:tabLst>
                <a:tab pos="221615" algn="l"/>
              </a:tabLst>
            </a:pPr>
            <a:r>
              <a:rPr sz="1200" b="1" dirty="0">
                <a:latin typeface="MS PGothic"/>
                <a:cs typeface="MS PGothic"/>
              </a:rPr>
              <a:t>専門</a:t>
            </a:r>
            <a:r>
              <a:rPr sz="1200" b="1" spc="-15" dirty="0">
                <a:latin typeface="MS PGothic"/>
                <a:cs typeface="MS PGothic"/>
              </a:rPr>
              <a:t>分</a:t>
            </a:r>
            <a:r>
              <a:rPr sz="1200" b="1" dirty="0">
                <a:latin typeface="MS PGothic"/>
                <a:cs typeface="MS PGothic"/>
              </a:rPr>
              <a:t>野：</a:t>
            </a:r>
          </a:p>
          <a:p>
            <a:pPr marL="214629">
              <a:lnSpc>
                <a:spcPct val="100000"/>
              </a:lnSpc>
              <a:spcBef>
                <a:spcPts val="125"/>
              </a:spcBef>
            </a:pPr>
            <a:r>
              <a:rPr sz="1200" b="1" spc="5" dirty="0" err="1">
                <a:latin typeface="MS PGothic"/>
                <a:cs typeface="MS PGothic"/>
              </a:rPr>
              <a:t>創業</a:t>
            </a:r>
            <a:r>
              <a:rPr sz="1200" b="1" spc="-10" dirty="0" err="1">
                <a:latin typeface="MS PGothic"/>
                <a:cs typeface="MS PGothic"/>
              </a:rPr>
              <a:t>支</a:t>
            </a:r>
            <a:r>
              <a:rPr sz="1200" b="1" spc="5" dirty="0" err="1">
                <a:latin typeface="MS PGothic"/>
                <a:cs typeface="MS PGothic"/>
              </a:rPr>
              <a:t>援</a:t>
            </a:r>
            <a:r>
              <a:rPr lang="ja-JP" altLang="en-US" sz="1200" b="1" spc="5" dirty="0">
                <a:latin typeface="MS PGothic"/>
                <a:cs typeface="MS PGothic"/>
              </a:rPr>
              <a:t>／</a:t>
            </a:r>
            <a:r>
              <a:rPr sz="1200" b="1" spc="5" dirty="0" err="1">
                <a:latin typeface="MS PGothic"/>
                <a:cs typeface="MS PGothic"/>
              </a:rPr>
              <a:t>経営</a:t>
            </a:r>
            <a:r>
              <a:rPr sz="1200" b="1" spc="-10" dirty="0" err="1">
                <a:latin typeface="MS PGothic"/>
                <a:cs typeface="MS PGothic"/>
              </a:rPr>
              <a:t>革</a:t>
            </a:r>
            <a:r>
              <a:rPr sz="1200" b="1" spc="5" dirty="0" err="1">
                <a:latin typeface="MS PGothic"/>
                <a:cs typeface="MS PGothic"/>
              </a:rPr>
              <a:t>新</a:t>
            </a:r>
            <a:r>
              <a:rPr sz="1200" b="1" spc="-10" dirty="0" err="1">
                <a:latin typeface="MS PGothic"/>
                <a:cs typeface="MS PGothic"/>
              </a:rPr>
              <a:t>等</a:t>
            </a:r>
            <a:r>
              <a:rPr sz="1200" b="1" spc="5" dirty="0" err="1">
                <a:latin typeface="MS PGothic"/>
                <a:cs typeface="MS PGothic"/>
              </a:rPr>
              <a:t>支</a:t>
            </a:r>
            <a:r>
              <a:rPr sz="1200" b="1" spc="-10" dirty="0" err="1">
                <a:latin typeface="MS PGothic"/>
                <a:cs typeface="MS PGothic"/>
              </a:rPr>
              <a:t>援</a:t>
            </a:r>
            <a:r>
              <a:rPr sz="1200" b="1" dirty="0" err="1">
                <a:latin typeface="MS PGothic"/>
                <a:cs typeface="MS PGothic"/>
              </a:rPr>
              <a:t>機関</a:t>
            </a:r>
            <a:r>
              <a:rPr sz="1200" b="1" dirty="0">
                <a:latin typeface="MS PGothic"/>
                <a:cs typeface="MS PGothic"/>
              </a:rPr>
              <a:t> </a:t>
            </a:r>
            <a:r>
              <a:rPr sz="1200" b="1" spc="5" dirty="0" err="1">
                <a:latin typeface="MS PGothic"/>
                <a:cs typeface="MS PGothic"/>
              </a:rPr>
              <a:t>経営</a:t>
            </a:r>
            <a:r>
              <a:rPr sz="1200" b="1" spc="-10" dirty="0" err="1">
                <a:latin typeface="MS PGothic"/>
                <a:cs typeface="MS PGothic"/>
              </a:rPr>
              <a:t>計</a:t>
            </a:r>
            <a:r>
              <a:rPr sz="1200" b="1" spc="5" dirty="0" err="1">
                <a:latin typeface="MS PGothic"/>
                <a:cs typeface="MS PGothic"/>
              </a:rPr>
              <a:t>画</a:t>
            </a:r>
            <a:r>
              <a:rPr sz="1200" b="1" spc="-10" dirty="0" err="1">
                <a:latin typeface="MS PGothic"/>
                <a:cs typeface="MS PGothic"/>
              </a:rPr>
              <a:t>策定</a:t>
            </a:r>
            <a:r>
              <a:rPr lang="ja-JP" altLang="en-US" sz="1200" b="1" spc="-10" dirty="0">
                <a:latin typeface="MS PGothic"/>
                <a:cs typeface="MS PGothic"/>
              </a:rPr>
              <a:t>／</a:t>
            </a:r>
            <a:r>
              <a:rPr sz="1200" b="1" spc="5" dirty="0" err="1">
                <a:latin typeface="MS PGothic"/>
                <a:cs typeface="MS PGothic"/>
              </a:rPr>
              <a:t>営業</a:t>
            </a:r>
            <a:r>
              <a:rPr sz="1200" b="1" spc="-10" dirty="0" err="1">
                <a:latin typeface="MS PGothic"/>
                <a:cs typeface="MS PGothic"/>
              </a:rPr>
              <a:t>支</a:t>
            </a:r>
            <a:r>
              <a:rPr sz="1200" b="1" spc="5" dirty="0" err="1">
                <a:latin typeface="MS PGothic"/>
                <a:cs typeface="MS PGothic"/>
              </a:rPr>
              <a:t>援</a:t>
            </a:r>
            <a:r>
              <a:rPr lang="ja-JP" altLang="en-US" sz="1200" b="1" spc="5" dirty="0">
                <a:latin typeface="MS PGothic"/>
                <a:cs typeface="MS PGothic"/>
              </a:rPr>
              <a:t>／</a:t>
            </a:r>
            <a:r>
              <a:rPr sz="1200" b="1" spc="-10" dirty="0" err="1">
                <a:latin typeface="MS PGothic"/>
                <a:cs typeface="MS PGothic"/>
              </a:rPr>
              <a:t>販</a:t>
            </a:r>
            <a:r>
              <a:rPr sz="1200" b="1" spc="5" dirty="0" err="1">
                <a:latin typeface="MS PGothic"/>
                <a:cs typeface="MS PGothic"/>
              </a:rPr>
              <a:t>売</a:t>
            </a:r>
            <a:r>
              <a:rPr sz="1200" b="1" spc="-10" dirty="0" err="1">
                <a:latin typeface="MS PGothic"/>
                <a:cs typeface="MS PGothic"/>
              </a:rPr>
              <a:t>支</a:t>
            </a:r>
            <a:r>
              <a:rPr sz="1200" b="1" spc="5" dirty="0" err="1">
                <a:latin typeface="MS PGothic"/>
                <a:cs typeface="MS PGothic"/>
              </a:rPr>
              <a:t>援</a:t>
            </a:r>
            <a:endParaRPr sz="1200" b="1" dirty="0">
              <a:latin typeface="MS PGothic"/>
              <a:cs typeface="MS PGothic"/>
            </a:endParaRPr>
          </a:p>
        </p:txBody>
      </p:sp>
      <p:sp>
        <p:nvSpPr>
          <p:cNvPr id="11" name="object 2">
            <a:extLst>
              <a:ext uri="{FF2B5EF4-FFF2-40B4-BE49-F238E27FC236}">
                <a16:creationId xmlns:a16="http://schemas.microsoft.com/office/drawing/2014/main" id="{B84C5FF3-A787-F9F4-FCA1-C49A8CA32ABC}"/>
              </a:ext>
            </a:extLst>
          </p:cNvPr>
          <p:cNvSpPr txBox="1"/>
          <p:nvPr/>
        </p:nvSpPr>
        <p:spPr>
          <a:xfrm>
            <a:off x="7370699" y="3069336"/>
            <a:ext cx="4572000" cy="3460562"/>
          </a:xfrm>
          <a:prstGeom prst="rect">
            <a:avLst/>
          </a:prstGeom>
        </p:spPr>
        <p:txBody>
          <a:bodyPr vert="horz" wrap="square" lIns="0" tIns="26034" rIns="0" bIns="0" rtlCol="0">
            <a:spAutoFit/>
          </a:bodyPr>
          <a:lstStyle/>
          <a:p>
            <a:pPr marL="12700">
              <a:lnSpc>
                <a:spcPct val="100000"/>
              </a:lnSpc>
              <a:spcBef>
                <a:spcPts val="204"/>
              </a:spcBef>
            </a:pPr>
            <a:r>
              <a:rPr sz="1100" b="1" dirty="0">
                <a:latin typeface="MS Gothic"/>
                <a:cs typeface="MS Gothic"/>
              </a:rPr>
              <a:t>【</a:t>
            </a:r>
            <a:r>
              <a:rPr sz="1100" b="1" dirty="0" err="1">
                <a:latin typeface="MS Gothic"/>
                <a:cs typeface="MS Gothic"/>
              </a:rPr>
              <a:t>講演</a:t>
            </a:r>
            <a:r>
              <a:rPr lang="ja-JP" altLang="en-US" sz="1100" b="1" spc="-15" dirty="0">
                <a:latin typeface="MS Gothic"/>
                <a:cs typeface="MS Gothic"/>
              </a:rPr>
              <a:t>・ｺﾝｻﾙﾃｨﾝｸﾞ</a:t>
            </a:r>
            <a:r>
              <a:rPr sz="1100" b="1" dirty="0" err="1">
                <a:latin typeface="MS Gothic"/>
                <a:cs typeface="MS Gothic"/>
              </a:rPr>
              <a:t>実績</a:t>
            </a:r>
            <a:r>
              <a:rPr sz="1100" b="1" dirty="0">
                <a:latin typeface="MS Gothic"/>
                <a:cs typeface="MS Gothic"/>
              </a:rPr>
              <a:t>】</a:t>
            </a:r>
          </a:p>
          <a:p>
            <a:pPr marL="12700">
              <a:lnSpc>
                <a:spcPct val="100000"/>
              </a:lnSpc>
              <a:spcBef>
                <a:spcPts val="110"/>
              </a:spcBef>
              <a:tabLst>
                <a:tab pos="241300" algn="l"/>
              </a:tabLst>
            </a:pPr>
            <a:r>
              <a:rPr lang="ja-JP" altLang="en-US" sz="1100" b="1" dirty="0">
                <a:latin typeface="MS Gothic"/>
                <a:cs typeface="MS Gothic"/>
              </a:rPr>
              <a:t>■</a:t>
            </a:r>
            <a:r>
              <a:rPr lang="en-US" sz="1100" b="1" dirty="0">
                <a:latin typeface="MS Gothic"/>
                <a:cs typeface="MS Gothic"/>
              </a:rPr>
              <a:t>2005</a:t>
            </a:r>
            <a:r>
              <a:rPr sz="1100" b="1" dirty="0">
                <a:latin typeface="MS Gothic"/>
                <a:cs typeface="MS Gothic"/>
              </a:rPr>
              <a:t>年</a:t>
            </a:r>
            <a:r>
              <a:rPr lang="en-US" sz="1100" b="1" dirty="0">
                <a:latin typeface="MS Gothic"/>
                <a:cs typeface="MS Gothic"/>
              </a:rPr>
              <a:t>2</a:t>
            </a:r>
            <a:r>
              <a:rPr sz="1100" b="1" spc="-15" dirty="0">
                <a:latin typeface="MS Gothic"/>
                <a:cs typeface="MS Gothic"/>
              </a:rPr>
              <a:t>月</a:t>
            </a:r>
            <a:r>
              <a:rPr sz="1100" b="1" dirty="0">
                <a:latin typeface="MS Gothic"/>
                <a:cs typeface="MS Gothic"/>
              </a:rPr>
              <a:t>～</a:t>
            </a:r>
            <a:r>
              <a:rPr lang="en-US" sz="1100" b="1" dirty="0">
                <a:latin typeface="MS Gothic"/>
                <a:cs typeface="MS Gothic"/>
              </a:rPr>
              <a:t>2008</a:t>
            </a:r>
            <a:r>
              <a:rPr sz="1100" b="1" dirty="0">
                <a:latin typeface="MS Gothic"/>
                <a:cs typeface="MS Gothic"/>
              </a:rPr>
              <a:t>年</a:t>
            </a:r>
            <a:r>
              <a:rPr lang="en-US" sz="1100" b="1" dirty="0">
                <a:latin typeface="MS Gothic"/>
                <a:cs typeface="MS Gothic"/>
              </a:rPr>
              <a:t>3</a:t>
            </a:r>
            <a:r>
              <a:rPr sz="1100" b="1" spc="-15" dirty="0">
                <a:latin typeface="MS Gothic"/>
                <a:cs typeface="MS Gothic"/>
              </a:rPr>
              <a:t>月</a:t>
            </a:r>
            <a:endParaRPr lang="en-US" sz="1100" b="1" dirty="0">
              <a:latin typeface="MS Gothic"/>
              <a:cs typeface="MS Gothic"/>
            </a:endParaRPr>
          </a:p>
          <a:p>
            <a:pPr marL="12700">
              <a:lnSpc>
                <a:spcPct val="100000"/>
              </a:lnSpc>
              <a:spcBef>
                <a:spcPts val="110"/>
              </a:spcBef>
              <a:tabLst>
                <a:tab pos="241300" algn="l"/>
              </a:tabLst>
            </a:pPr>
            <a:r>
              <a:rPr lang="ja-JP" altLang="en-US" sz="1100" b="1" dirty="0">
                <a:latin typeface="MS Gothic"/>
                <a:cs typeface="MS Gothic"/>
              </a:rPr>
              <a:t>　</a:t>
            </a:r>
            <a:r>
              <a:rPr sz="1100" b="1" dirty="0" err="1">
                <a:latin typeface="MS Gothic"/>
                <a:cs typeface="MS Gothic"/>
              </a:rPr>
              <a:t>日産自</a:t>
            </a:r>
            <a:r>
              <a:rPr sz="1100" b="1" spc="-15" dirty="0" err="1">
                <a:latin typeface="MS Gothic"/>
                <a:cs typeface="MS Gothic"/>
              </a:rPr>
              <a:t>動</a:t>
            </a:r>
            <a:r>
              <a:rPr sz="1100" b="1" dirty="0" err="1">
                <a:latin typeface="MS Gothic"/>
                <a:cs typeface="MS Gothic"/>
              </a:rPr>
              <a:t>車</a:t>
            </a:r>
            <a:r>
              <a:rPr sz="1100" b="1" dirty="0">
                <a:latin typeface="MS Gothic"/>
                <a:cs typeface="MS Gothic"/>
              </a:rPr>
              <a:t>	</a:t>
            </a:r>
            <a:r>
              <a:rPr sz="1100" b="1" spc="-15" dirty="0" err="1">
                <a:latin typeface="MS Gothic"/>
                <a:cs typeface="MS Gothic"/>
              </a:rPr>
              <a:t>店</a:t>
            </a:r>
            <a:r>
              <a:rPr sz="1100" b="1" dirty="0" err="1">
                <a:latin typeface="MS Gothic"/>
                <a:cs typeface="MS Gothic"/>
              </a:rPr>
              <a:t>頭商</a:t>
            </a:r>
            <a:r>
              <a:rPr sz="1100" b="1" spc="-15" dirty="0" err="1">
                <a:latin typeface="MS Gothic"/>
                <a:cs typeface="MS Gothic"/>
              </a:rPr>
              <a:t>談力</a:t>
            </a:r>
            <a:r>
              <a:rPr sz="1100" b="1" dirty="0" err="1">
                <a:latin typeface="MS Gothic"/>
                <a:cs typeface="MS Gothic"/>
              </a:rPr>
              <a:t>向上</a:t>
            </a:r>
            <a:r>
              <a:rPr lang="ja-JP" altLang="en-US" sz="1100" b="1" dirty="0">
                <a:latin typeface="MS Gothic"/>
                <a:cs typeface="MS Gothic"/>
              </a:rPr>
              <a:t>ﾌﾟﾛｼﾞｪｸﾄ</a:t>
            </a:r>
            <a:r>
              <a:rPr sz="1100" b="1" spc="-15" dirty="0" err="1">
                <a:latin typeface="MS Gothic"/>
                <a:cs typeface="MS Gothic"/>
              </a:rPr>
              <a:t>専属</a:t>
            </a:r>
            <a:r>
              <a:rPr sz="1100" b="1" dirty="0" err="1">
                <a:latin typeface="MS Gothic"/>
                <a:cs typeface="MS Gothic"/>
              </a:rPr>
              <a:t>講師</a:t>
            </a:r>
            <a:endParaRPr sz="1100" b="1" dirty="0">
              <a:latin typeface="MS Gothic"/>
              <a:cs typeface="MS Gothic"/>
            </a:endParaRPr>
          </a:p>
          <a:p>
            <a:pPr marL="12700">
              <a:lnSpc>
                <a:spcPct val="100000"/>
              </a:lnSpc>
              <a:spcBef>
                <a:spcPts val="105"/>
              </a:spcBef>
              <a:tabLst>
                <a:tab pos="241300" algn="l"/>
              </a:tabLst>
            </a:pPr>
            <a:r>
              <a:rPr lang="ja-JP" altLang="en-US" sz="1100" b="1" dirty="0">
                <a:latin typeface="MS Gothic"/>
                <a:cs typeface="MS Gothic"/>
              </a:rPr>
              <a:t>■</a:t>
            </a:r>
            <a:r>
              <a:rPr lang="en-US" sz="1100" b="1" dirty="0">
                <a:latin typeface="MS Gothic"/>
                <a:cs typeface="MS Gothic"/>
              </a:rPr>
              <a:t>2007</a:t>
            </a:r>
            <a:r>
              <a:rPr sz="1100" b="1" dirty="0">
                <a:latin typeface="MS Gothic"/>
                <a:cs typeface="MS Gothic"/>
              </a:rPr>
              <a:t>年</a:t>
            </a:r>
            <a:r>
              <a:rPr lang="en-US" sz="1100" b="1" dirty="0">
                <a:latin typeface="MS Gothic"/>
                <a:cs typeface="MS Gothic"/>
              </a:rPr>
              <a:t>4</a:t>
            </a:r>
            <a:r>
              <a:rPr sz="1100" b="1" spc="-15" dirty="0">
                <a:latin typeface="MS Gothic"/>
                <a:cs typeface="MS Gothic"/>
              </a:rPr>
              <a:t>月</a:t>
            </a:r>
            <a:r>
              <a:rPr sz="1100" b="1" dirty="0">
                <a:latin typeface="MS Gothic"/>
                <a:cs typeface="MS Gothic"/>
              </a:rPr>
              <a:t>～</a:t>
            </a:r>
            <a:r>
              <a:rPr lang="en-US" sz="1100" b="1" dirty="0">
                <a:latin typeface="MS Gothic"/>
                <a:cs typeface="MS Gothic"/>
              </a:rPr>
              <a:t>2008</a:t>
            </a:r>
            <a:r>
              <a:rPr sz="1100" b="1" dirty="0">
                <a:latin typeface="MS Gothic"/>
                <a:cs typeface="MS Gothic"/>
              </a:rPr>
              <a:t>年</a:t>
            </a:r>
            <a:r>
              <a:rPr lang="en-US" sz="1100" b="1" dirty="0">
                <a:latin typeface="MS Gothic"/>
                <a:cs typeface="MS Gothic"/>
              </a:rPr>
              <a:t>3</a:t>
            </a:r>
            <a:r>
              <a:rPr sz="1100" b="1" spc="-15" dirty="0">
                <a:latin typeface="MS Gothic"/>
                <a:cs typeface="MS Gothic"/>
              </a:rPr>
              <a:t>月</a:t>
            </a:r>
            <a:r>
              <a:rPr sz="1100" b="1" dirty="0">
                <a:latin typeface="MS Gothic"/>
                <a:cs typeface="MS Gothic"/>
              </a:rPr>
              <a:t>まで</a:t>
            </a:r>
            <a:r>
              <a:rPr lang="en-US" sz="1100" b="1" dirty="0">
                <a:latin typeface="MS Gothic"/>
                <a:cs typeface="MS Gothic"/>
              </a:rPr>
              <a:t> </a:t>
            </a:r>
          </a:p>
          <a:p>
            <a:pPr marL="12700">
              <a:lnSpc>
                <a:spcPct val="100000"/>
              </a:lnSpc>
              <a:spcBef>
                <a:spcPts val="105"/>
              </a:spcBef>
              <a:tabLst>
                <a:tab pos="241300" algn="l"/>
              </a:tabLst>
            </a:pPr>
            <a:r>
              <a:rPr lang="en-US" sz="1100" b="1" dirty="0">
                <a:latin typeface="MS Gothic"/>
                <a:cs typeface="MS Gothic"/>
              </a:rPr>
              <a:t>  </a:t>
            </a:r>
            <a:r>
              <a:rPr sz="1100" b="1" dirty="0" err="1">
                <a:latin typeface="MS Gothic"/>
                <a:cs typeface="MS Gothic"/>
              </a:rPr>
              <a:t>三重日</a:t>
            </a:r>
            <a:r>
              <a:rPr sz="1100" b="1" spc="-15" dirty="0" err="1">
                <a:latin typeface="MS Gothic"/>
                <a:cs typeface="MS Gothic"/>
              </a:rPr>
              <a:t>産</a:t>
            </a:r>
            <a:r>
              <a:rPr sz="1100" b="1" dirty="0" err="1">
                <a:latin typeface="MS Gothic"/>
                <a:cs typeface="MS Gothic"/>
              </a:rPr>
              <a:t>・福</a:t>
            </a:r>
            <a:r>
              <a:rPr sz="1100" b="1" spc="-15" dirty="0" err="1">
                <a:latin typeface="MS Gothic"/>
                <a:cs typeface="MS Gothic"/>
              </a:rPr>
              <a:t>島</a:t>
            </a:r>
            <a:r>
              <a:rPr sz="1100" b="1" dirty="0" err="1">
                <a:latin typeface="MS Gothic"/>
                <a:cs typeface="MS Gothic"/>
              </a:rPr>
              <a:t>日産</a:t>
            </a:r>
            <a:r>
              <a:rPr sz="1100" b="1" spc="-15" dirty="0" err="1">
                <a:latin typeface="MS Gothic"/>
                <a:cs typeface="MS Gothic"/>
              </a:rPr>
              <a:t>・愛</a:t>
            </a:r>
            <a:r>
              <a:rPr sz="1100" b="1" dirty="0" err="1">
                <a:latin typeface="MS Gothic"/>
                <a:cs typeface="MS Gothic"/>
              </a:rPr>
              <a:t>知日産</a:t>
            </a:r>
            <a:r>
              <a:rPr lang="ja-JP" altLang="en-US" sz="1100" b="1" dirty="0">
                <a:latin typeface="MS Gothic"/>
                <a:cs typeface="MS Gothic"/>
              </a:rPr>
              <a:t>ﾘｰﾀﾞｰ育</a:t>
            </a:r>
            <a:r>
              <a:rPr sz="1100" b="1" dirty="0">
                <a:latin typeface="MS Gothic"/>
                <a:cs typeface="MS Gothic"/>
              </a:rPr>
              <a:t>成</a:t>
            </a:r>
            <a:r>
              <a:rPr lang="ja-JP" altLang="en-US" sz="1100" b="1" dirty="0">
                <a:latin typeface="MS Gothic"/>
                <a:cs typeface="MS Gothic"/>
              </a:rPr>
              <a:t>ﾌﾟﾛｼﾞｪｸﾄ</a:t>
            </a:r>
            <a:r>
              <a:rPr sz="1100" b="1" dirty="0" err="1">
                <a:latin typeface="MS Gothic"/>
                <a:cs typeface="MS Gothic"/>
              </a:rPr>
              <a:t>講師</a:t>
            </a:r>
            <a:endParaRPr sz="1100" b="1" dirty="0">
              <a:latin typeface="MS Gothic"/>
              <a:cs typeface="MS Gothic"/>
            </a:endParaRPr>
          </a:p>
          <a:p>
            <a:pPr marL="12700">
              <a:lnSpc>
                <a:spcPct val="100000"/>
              </a:lnSpc>
              <a:spcBef>
                <a:spcPts val="110"/>
              </a:spcBef>
              <a:tabLst>
                <a:tab pos="241300" algn="l"/>
              </a:tabLst>
            </a:pPr>
            <a:r>
              <a:rPr lang="ja-JP" altLang="en-US" sz="1100" b="1" dirty="0">
                <a:latin typeface="MS Gothic"/>
                <a:cs typeface="MS Gothic"/>
              </a:rPr>
              <a:t>■</a:t>
            </a:r>
            <a:r>
              <a:rPr lang="en-US" altLang="ja-JP" sz="1100" b="1" dirty="0">
                <a:latin typeface="MS Gothic"/>
                <a:cs typeface="MS Gothic"/>
              </a:rPr>
              <a:t>2007</a:t>
            </a:r>
            <a:r>
              <a:rPr sz="1100" b="1" dirty="0">
                <a:latin typeface="MS Gothic"/>
                <a:cs typeface="MS Gothic"/>
              </a:rPr>
              <a:t>年</a:t>
            </a:r>
            <a:r>
              <a:rPr lang="en-US" sz="1100" b="1" dirty="0">
                <a:latin typeface="MS Gothic"/>
                <a:cs typeface="MS Gothic"/>
              </a:rPr>
              <a:t>4</a:t>
            </a:r>
            <a:r>
              <a:rPr sz="1100" b="1" spc="-15" dirty="0">
                <a:latin typeface="MS Gothic"/>
                <a:cs typeface="MS Gothic"/>
              </a:rPr>
              <a:t>月</a:t>
            </a:r>
            <a:r>
              <a:rPr sz="1100" b="1" dirty="0">
                <a:latin typeface="MS Gothic"/>
                <a:cs typeface="MS Gothic"/>
              </a:rPr>
              <a:t>～</a:t>
            </a:r>
            <a:r>
              <a:rPr lang="en-US" sz="1100" b="1" dirty="0">
                <a:latin typeface="MS Gothic"/>
                <a:cs typeface="MS Gothic"/>
              </a:rPr>
              <a:t>2008</a:t>
            </a:r>
            <a:r>
              <a:rPr sz="1100" b="1" dirty="0">
                <a:latin typeface="MS Gothic"/>
                <a:cs typeface="MS Gothic"/>
              </a:rPr>
              <a:t>年</a:t>
            </a:r>
            <a:r>
              <a:rPr lang="en-US" sz="1100" b="1" dirty="0">
                <a:latin typeface="MS Gothic"/>
                <a:cs typeface="MS Gothic"/>
              </a:rPr>
              <a:t>3</a:t>
            </a:r>
            <a:r>
              <a:rPr sz="1100" b="1" spc="-15" dirty="0">
                <a:latin typeface="MS Gothic"/>
                <a:cs typeface="MS Gothic"/>
              </a:rPr>
              <a:t>月</a:t>
            </a:r>
            <a:r>
              <a:rPr lang="en-US" sz="1100" b="1" spc="-15" dirty="0">
                <a:latin typeface="MS Gothic"/>
                <a:cs typeface="MS Gothic"/>
              </a:rPr>
              <a:t> </a:t>
            </a:r>
          </a:p>
          <a:p>
            <a:pPr marL="12700">
              <a:lnSpc>
                <a:spcPct val="100000"/>
              </a:lnSpc>
              <a:spcBef>
                <a:spcPts val="110"/>
              </a:spcBef>
              <a:tabLst>
                <a:tab pos="241300" algn="l"/>
              </a:tabLst>
            </a:pPr>
            <a:r>
              <a:rPr lang="en-US" sz="1100" b="1" spc="-15" dirty="0">
                <a:latin typeface="MS Gothic"/>
                <a:cs typeface="MS Gothic"/>
              </a:rPr>
              <a:t>  </a:t>
            </a:r>
            <a:r>
              <a:rPr lang="en-US" altLang="ja-JP" sz="1100" b="1" spc="-15" dirty="0">
                <a:latin typeface="MS Gothic"/>
                <a:cs typeface="MS Gothic"/>
              </a:rPr>
              <a:t>LVMH</a:t>
            </a:r>
            <a:r>
              <a:rPr lang="ja-JP" altLang="en-US" sz="1100" b="1" spc="-15" dirty="0">
                <a:latin typeface="MS Gothic"/>
                <a:cs typeface="MS Gothic"/>
              </a:rPr>
              <a:t>ｸﾞﾙｰﾌﾟ</a:t>
            </a:r>
            <a:r>
              <a:rPr sz="1100" b="1" spc="-15" dirty="0">
                <a:latin typeface="MS Gothic"/>
                <a:cs typeface="MS Gothic"/>
              </a:rPr>
              <a:t>「</a:t>
            </a:r>
            <a:r>
              <a:rPr lang="ja-JP" altLang="en-US" sz="1100" b="1" spc="-15" dirty="0">
                <a:latin typeface="MS Gothic"/>
                <a:cs typeface="MS Gothic"/>
              </a:rPr>
              <a:t>ｼｮｰﾒ</a:t>
            </a:r>
            <a:r>
              <a:rPr sz="1100" b="1" spc="-15" dirty="0">
                <a:latin typeface="MS Gothic"/>
                <a:cs typeface="MS Gothic"/>
              </a:rPr>
              <a:t>」</a:t>
            </a:r>
            <a:r>
              <a:rPr lang="ja-JP" altLang="en-US" sz="1100" b="1" spc="-15" dirty="0">
                <a:latin typeface="MS Gothic"/>
                <a:cs typeface="MS Gothic"/>
              </a:rPr>
              <a:t>ﾌﾞﾗﾝﾃﾞｨﾝｸﾞ</a:t>
            </a:r>
            <a:r>
              <a:rPr sz="1100" b="1" dirty="0">
                <a:latin typeface="MS Gothic"/>
                <a:cs typeface="MS Gothic"/>
              </a:rPr>
              <a:t>＆</a:t>
            </a:r>
            <a:r>
              <a:rPr sz="1100" b="1" dirty="0" err="1">
                <a:latin typeface="MS Gothic"/>
                <a:cs typeface="MS Gothic"/>
              </a:rPr>
              <a:t>販売</a:t>
            </a:r>
            <a:r>
              <a:rPr sz="1100" b="1" spc="-15" dirty="0" err="1">
                <a:latin typeface="MS Gothic"/>
                <a:cs typeface="MS Gothic"/>
              </a:rPr>
              <a:t>力</a:t>
            </a:r>
            <a:r>
              <a:rPr sz="1100" b="1" dirty="0" err="1">
                <a:latin typeface="MS Gothic"/>
                <a:cs typeface="MS Gothic"/>
              </a:rPr>
              <a:t>向上</a:t>
            </a:r>
            <a:r>
              <a:rPr lang="ja-JP" altLang="en-US" sz="1100" b="1" dirty="0">
                <a:latin typeface="MS Gothic"/>
                <a:cs typeface="MS Gothic"/>
              </a:rPr>
              <a:t>ﾌﾟﾛｼﾞｪｸﾄ</a:t>
            </a:r>
            <a:r>
              <a:rPr sz="1100" b="1" dirty="0" err="1">
                <a:latin typeface="MS Gothic"/>
                <a:cs typeface="MS Gothic"/>
              </a:rPr>
              <a:t>講師</a:t>
            </a:r>
            <a:endParaRPr lang="en-US" sz="1100" b="1" dirty="0">
              <a:latin typeface="MS Gothic"/>
              <a:cs typeface="MS Gothic"/>
            </a:endParaRPr>
          </a:p>
          <a:p>
            <a:pPr marL="12700">
              <a:lnSpc>
                <a:spcPct val="100000"/>
              </a:lnSpc>
              <a:spcBef>
                <a:spcPts val="110"/>
              </a:spcBef>
              <a:tabLst>
                <a:tab pos="241300" algn="l"/>
              </a:tabLst>
            </a:pPr>
            <a:r>
              <a:rPr lang="ja-JP" altLang="en-US" sz="1100" b="1" dirty="0">
                <a:latin typeface="MS Gothic"/>
                <a:cs typeface="MS Gothic"/>
              </a:rPr>
              <a:t>　ｿﾆｰﾏｰｹﾃｨﾝｸﾞ</a:t>
            </a:r>
            <a:r>
              <a:rPr sz="1100" b="1" spc="-15" dirty="0" err="1">
                <a:latin typeface="MS Gothic"/>
                <a:cs typeface="MS Gothic"/>
              </a:rPr>
              <a:t>株</a:t>
            </a:r>
            <a:r>
              <a:rPr sz="1100" b="1" dirty="0" err="1">
                <a:latin typeface="MS Gothic"/>
                <a:cs typeface="MS Gothic"/>
              </a:rPr>
              <a:t>式会社</a:t>
            </a:r>
            <a:r>
              <a:rPr lang="en-US" sz="1100" b="1" dirty="0">
                <a:latin typeface="MS Gothic"/>
                <a:cs typeface="MS Gothic"/>
              </a:rPr>
              <a:t> </a:t>
            </a:r>
            <a:r>
              <a:rPr sz="1100" b="1" dirty="0" err="1">
                <a:latin typeface="MS Gothic"/>
                <a:cs typeface="MS Gothic"/>
              </a:rPr>
              <a:t>本社</a:t>
            </a:r>
            <a:r>
              <a:rPr lang="ja-JP" altLang="en-US" sz="1100" b="1" dirty="0">
                <a:latin typeface="MS Gothic"/>
                <a:cs typeface="MS Gothic"/>
              </a:rPr>
              <a:t>ｼｮｰﾙｰﾑ</a:t>
            </a:r>
            <a:r>
              <a:rPr sz="1100" b="1" dirty="0" err="1">
                <a:latin typeface="MS Gothic"/>
                <a:cs typeface="MS Gothic"/>
              </a:rPr>
              <a:t>接</a:t>
            </a:r>
            <a:r>
              <a:rPr sz="1100" b="1" spc="-15" dirty="0" err="1">
                <a:latin typeface="MS Gothic"/>
                <a:cs typeface="MS Gothic"/>
              </a:rPr>
              <a:t>遇</a:t>
            </a:r>
            <a:r>
              <a:rPr sz="1100" b="1" dirty="0" err="1">
                <a:latin typeface="MS Gothic"/>
                <a:cs typeface="MS Gothic"/>
              </a:rPr>
              <a:t>力向</a:t>
            </a:r>
            <a:r>
              <a:rPr sz="1100" b="1" spc="-15" dirty="0" err="1">
                <a:latin typeface="MS Gothic"/>
                <a:cs typeface="MS Gothic"/>
              </a:rPr>
              <a:t>上</a:t>
            </a:r>
            <a:r>
              <a:rPr sz="1100" b="1" dirty="0" err="1">
                <a:latin typeface="MS Gothic"/>
                <a:cs typeface="MS Gothic"/>
              </a:rPr>
              <a:t>研修</a:t>
            </a:r>
            <a:r>
              <a:rPr sz="1100" b="1" spc="-15" dirty="0" err="1">
                <a:latin typeface="MS Gothic"/>
                <a:cs typeface="MS Gothic"/>
              </a:rPr>
              <a:t>講</a:t>
            </a:r>
            <a:r>
              <a:rPr sz="1100" b="1" dirty="0" err="1">
                <a:latin typeface="MS Gothic"/>
                <a:cs typeface="MS Gothic"/>
              </a:rPr>
              <a:t>師</a:t>
            </a:r>
            <a:endParaRPr lang="en-US" sz="1100" b="1" dirty="0">
              <a:latin typeface="MS Gothic"/>
              <a:cs typeface="MS Gothic"/>
            </a:endParaRPr>
          </a:p>
          <a:p>
            <a:pPr marL="12700">
              <a:lnSpc>
                <a:spcPct val="100000"/>
              </a:lnSpc>
              <a:spcBef>
                <a:spcPts val="110"/>
              </a:spcBef>
              <a:tabLst>
                <a:tab pos="241300" algn="l"/>
              </a:tabLst>
            </a:pPr>
            <a:r>
              <a:rPr lang="ja-JP" altLang="en-US" sz="1100" b="1" dirty="0">
                <a:latin typeface="MS Gothic"/>
                <a:cs typeface="MS Gothic"/>
              </a:rPr>
              <a:t>　</a:t>
            </a:r>
            <a:r>
              <a:rPr sz="1100" b="1" dirty="0" err="1">
                <a:latin typeface="MS Gothic"/>
                <a:cs typeface="MS Gothic"/>
              </a:rPr>
              <a:t>株式会</a:t>
            </a:r>
            <a:r>
              <a:rPr sz="1100" b="1" spc="-15" dirty="0" err="1">
                <a:latin typeface="MS Gothic"/>
                <a:cs typeface="MS Gothic"/>
              </a:rPr>
              <a:t>社</a:t>
            </a:r>
            <a:r>
              <a:rPr sz="1100" b="1" dirty="0" err="1">
                <a:latin typeface="MS Gothic"/>
                <a:cs typeface="MS Gothic"/>
              </a:rPr>
              <a:t>曙</a:t>
            </a:r>
            <a:r>
              <a:rPr sz="1100" b="1" dirty="0">
                <a:latin typeface="MS Gothic"/>
                <a:cs typeface="MS Gothic"/>
              </a:rPr>
              <a:t>	</a:t>
            </a:r>
            <a:r>
              <a:rPr sz="1100" b="1" spc="-15" dirty="0" err="1">
                <a:latin typeface="MS Gothic"/>
                <a:cs typeface="MS Gothic"/>
              </a:rPr>
              <a:t>販</a:t>
            </a:r>
            <a:r>
              <a:rPr sz="1100" b="1" dirty="0" err="1">
                <a:latin typeface="MS Gothic"/>
                <a:cs typeface="MS Gothic"/>
              </a:rPr>
              <a:t>売力</a:t>
            </a:r>
            <a:r>
              <a:rPr sz="1100" b="1" spc="-15" dirty="0" err="1">
                <a:latin typeface="MS Gothic"/>
                <a:cs typeface="MS Gothic"/>
              </a:rPr>
              <a:t>向</a:t>
            </a:r>
            <a:r>
              <a:rPr sz="1100" b="1" spc="-10" dirty="0" err="1">
                <a:latin typeface="MS Gothic"/>
                <a:cs typeface="MS Gothic"/>
              </a:rPr>
              <a:t>上</a:t>
            </a:r>
            <a:r>
              <a:rPr lang="ja-JP" altLang="en-US" sz="1100" b="1" spc="-10" dirty="0">
                <a:latin typeface="MS Gothic"/>
                <a:cs typeface="MS Gothic"/>
              </a:rPr>
              <a:t>ｺﾝｻﾙﾃｨﾝｸﾞ</a:t>
            </a:r>
            <a:r>
              <a:rPr sz="1100" b="1" dirty="0" err="1">
                <a:latin typeface="MS Gothic"/>
                <a:cs typeface="MS Gothic"/>
              </a:rPr>
              <a:t>二期</a:t>
            </a:r>
            <a:r>
              <a:rPr lang="ja-JP" altLang="en-US" sz="1100" b="1" dirty="0">
                <a:latin typeface="MS Gothic"/>
                <a:cs typeface="MS Gothic"/>
              </a:rPr>
              <a:t>ﾘｰｿﾞｰﾄ</a:t>
            </a:r>
            <a:r>
              <a:rPr sz="1100" b="1" dirty="0" err="1">
                <a:latin typeface="MS Gothic"/>
                <a:cs typeface="MS Gothic"/>
              </a:rPr>
              <a:t>接遇</a:t>
            </a:r>
            <a:r>
              <a:rPr sz="1100" b="1" spc="-15" dirty="0" err="1">
                <a:latin typeface="MS Gothic"/>
                <a:cs typeface="MS Gothic"/>
              </a:rPr>
              <a:t>力向</a:t>
            </a:r>
            <a:r>
              <a:rPr sz="1100" b="1" dirty="0" err="1">
                <a:latin typeface="MS Gothic"/>
                <a:cs typeface="MS Gothic"/>
              </a:rPr>
              <a:t>上</a:t>
            </a:r>
            <a:r>
              <a:rPr lang="ja-JP" altLang="en-US" sz="1100" b="1" dirty="0">
                <a:latin typeface="MS Gothic"/>
                <a:cs typeface="MS Gothic"/>
              </a:rPr>
              <a:t>ﾌﾟﾛｼﾞｪｸﾄ</a:t>
            </a:r>
            <a:r>
              <a:rPr sz="1100" b="1" dirty="0" err="1">
                <a:latin typeface="MS Gothic"/>
                <a:cs typeface="MS Gothic"/>
              </a:rPr>
              <a:t>講師</a:t>
            </a:r>
            <a:endParaRPr lang="en-US" sz="1100" b="1" dirty="0">
              <a:latin typeface="MS Gothic"/>
              <a:cs typeface="MS Gothic"/>
            </a:endParaRPr>
          </a:p>
          <a:p>
            <a:pPr marL="12700">
              <a:lnSpc>
                <a:spcPct val="100000"/>
              </a:lnSpc>
              <a:spcBef>
                <a:spcPts val="110"/>
              </a:spcBef>
              <a:tabLst>
                <a:tab pos="241300" algn="l"/>
              </a:tabLst>
            </a:pPr>
            <a:r>
              <a:rPr lang="ja-JP" altLang="en-US" sz="1100" b="1" dirty="0">
                <a:latin typeface="MS Gothic"/>
                <a:cs typeface="MS Gothic"/>
              </a:rPr>
              <a:t>　ﾏｷｼﾑ・ﾄﾞ・ﾊﾟﾘ </a:t>
            </a:r>
            <a:r>
              <a:rPr sz="1100" b="1" spc="-15" dirty="0" err="1">
                <a:latin typeface="MS Gothic"/>
                <a:cs typeface="MS Gothic"/>
              </a:rPr>
              <a:t>販</a:t>
            </a:r>
            <a:r>
              <a:rPr sz="1100" b="1" dirty="0" err="1">
                <a:latin typeface="MS Gothic"/>
                <a:cs typeface="MS Gothic"/>
              </a:rPr>
              <a:t>売力・</a:t>
            </a:r>
            <a:r>
              <a:rPr sz="1100" b="1" spc="-15" dirty="0" err="1">
                <a:latin typeface="MS Gothic"/>
                <a:cs typeface="MS Gothic"/>
              </a:rPr>
              <a:t>対</a:t>
            </a:r>
            <a:r>
              <a:rPr sz="1100" b="1" dirty="0" err="1">
                <a:latin typeface="MS Gothic"/>
                <a:cs typeface="MS Gothic"/>
              </a:rPr>
              <a:t>応力</a:t>
            </a:r>
            <a:r>
              <a:rPr sz="1100" b="1" spc="-15" dirty="0" err="1">
                <a:latin typeface="MS Gothic"/>
                <a:cs typeface="MS Gothic"/>
              </a:rPr>
              <a:t>向</a:t>
            </a:r>
            <a:r>
              <a:rPr sz="1100" b="1" dirty="0" err="1">
                <a:latin typeface="MS Gothic"/>
                <a:cs typeface="MS Gothic"/>
              </a:rPr>
              <a:t>上</a:t>
            </a:r>
            <a:r>
              <a:rPr lang="ja-JP" altLang="en-US" sz="1100" b="1" dirty="0">
                <a:latin typeface="MS Gothic"/>
                <a:cs typeface="MS Gothic"/>
              </a:rPr>
              <a:t>ﾌﾟﾛｼﾞｭｴｸﾄ</a:t>
            </a:r>
            <a:r>
              <a:rPr sz="1100" b="1" dirty="0" err="1">
                <a:latin typeface="MS Gothic"/>
                <a:cs typeface="MS Gothic"/>
              </a:rPr>
              <a:t>講師</a:t>
            </a:r>
            <a:endParaRPr sz="1100" b="1" dirty="0">
              <a:latin typeface="MS Gothic"/>
              <a:cs typeface="MS Gothic"/>
            </a:endParaRPr>
          </a:p>
          <a:p>
            <a:pPr marL="12700">
              <a:lnSpc>
                <a:spcPct val="100000"/>
              </a:lnSpc>
              <a:spcBef>
                <a:spcPts val="110"/>
              </a:spcBef>
              <a:tabLst>
                <a:tab pos="241300" algn="l"/>
              </a:tabLst>
            </a:pPr>
            <a:r>
              <a:rPr lang="ja-JP" altLang="en-US" sz="1100" b="1" dirty="0">
                <a:latin typeface="MS Gothic"/>
                <a:cs typeface="MS Gothic"/>
              </a:rPr>
              <a:t>■</a:t>
            </a:r>
            <a:r>
              <a:rPr lang="en-US" altLang="ja-JP" sz="1100" b="1" dirty="0">
                <a:latin typeface="MS Gothic"/>
                <a:cs typeface="MS Gothic"/>
              </a:rPr>
              <a:t>2008</a:t>
            </a:r>
            <a:r>
              <a:rPr sz="1100" b="1" dirty="0">
                <a:latin typeface="MS Gothic"/>
                <a:cs typeface="MS Gothic"/>
              </a:rPr>
              <a:t>年</a:t>
            </a:r>
            <a:r>
              <a:rPr lang="en-US" sz="1100" b="1" dirty="0">
                <a:latin typeface="MS Gothic"/>
                <a:cs typeface="MS Gothic"/>
              </a:rPr>
              <a:t>5</a:t>
            </a:r>
            <a:r>
              <a:rPr sz="1100" b="1" spc="-15" dirty="0">
                <a:latin typeface="MS Gothic"/>
                <a:cs typeface="MS Gothic"/>
              </a:rPr>
              <a:t>月</a:t>
            </a:r>
            <a:r>
              <a:rPr sz="1100" b="1" dirty="0">
                <a:latin typeface="MS Gothic"/>
                <a:cs typeface="MS Gothic"/>
              </a:rPr>
              <a:t>～現在</a:t>
            </a:r>
            <a:endParaRPr lang="en-US" sz="1100" b="1" dirty="0">
              <a:latin typeface="MS Gothic"/>
              <a:cs typeface="MS Gothic"/>
            </a:endParaRPr>
          </a:p>
          <a:p>
            <a:pPr marL="12700">
              <a:lnSpc>
                <a:spcPct val="100000"/>
              </a:lnSpc>
              <a:spcBef>
                <a:spcPts val="110"/>
              </a:spcBef>
              <a:tabLst>
                <a:tab pos="241300" algn="l"/>
              </a:tabLst>
            </a:pPr>
            <a:r>
              <a:rPr lang="en-US" sz="1100" b="1" dirty="0">
                <a:latin typeface="MS Gothic"/>
                <a:cs typeface="MS Gothic"/>
              </a:rPr>
              <a:t>  </a:t>
            </a:r>
            <a:r>
              <a:rPr sz="1100" b="1" dirty="0" err="1">
                <a:latin typeface="MS Gothic"/>
                <a:cs typeface="MS Gothic"/>
              </a:rPr>
              <a:t>毎日</a:t>
            </a:r>
            <a:r>
              <a:rPr lang="ja-JP" altLang="en-US" sz="1100" b="1" dirty="0">
                <a:latin typeface="MS Gothic"/>
                <a:cs typeface="MS Gothic"/>
              </a:rPr>
              <a:t>ｺﾐｭﾆｹｰｼｮﾝｽﾞ </a:t>
            </a:r>
            <a:r>
              <a:rPr sz="1100" b="1" dirty="0" err="1">
                <a:latin typeface="MS Gothic"/>
                <a:cs typeface="MS Gothic"/>
              </a:rPr>
              <a:t>研</a:t>
            </a:r>
            <a:r>
              <a:rPr sz="1100" b="1" spc="-15" dirty="0" err="1">
                <a:latin typeface="MS Gothic"/>
                <a:cs typeface="MS Gothic"/>
              </a:rPr>
              <a:t>修</a:t>
            </a:r>
            <a:r>
              <a:rPr lang="ja-JP" altLang="en-US" sz="1100" b="1" spc="-15" dirty="0">
                <a:latin typeface="MS Gothic"/>
                <a:cs typeface="MS Gothic"/>
              </a:rPr>
              <a:t>ｺﾝﾃﾝﾂ</a:t>
            </a:r>
            <a:r>
              <a:rPr sz="1100" b="1" spc="-15" dirty="0" err="1">
                <a:latin typeface="MS Gothic"/>
                <a:cs typeface="MS Gothic"/>
              </a:rPr>
              <a:t>提</a:t>
            </a:r>
            <a:r>
              <a:rPr sz="1100" b="1" dirty="0" err="1">
                <a:latin typeface="MS Gothic"/>
                <a:cs typeface="MS Gothic"/>
              </a:rPr>
              <a:t>供</a:t>
            </a:r>
            <a:endParaRPr lang="en-US" sz="1100" b="1" dirty="0">
              <a:latin typeface="MS Gothic"/>
              <a:cs typeface="MS Gothic"/>
            </a:endParaRPr>
          </a:p>
          <a:p>
            <a:pPr marL="12700">
              <a:lnSpc>
                <a:spcPct val="100000"/>
              </a:lnSpc>
              <a:spcBef>
                <a:spcPts val="110"/>
              </a:spcBef>
              <a:tabLst>
                <a:tab pos="241300" algn="l"/>
              </a:tabLst>
            </a:pPr>
            <a:r>
              <a:rPr lang="ja-JP" altLang="en-US" sz="1100" b="1" dirty="0">
                <a:latin typeface="MS Gothic"/>
                <a:cs typeface="MS Gothic"/>
              </a:rPr>
              <a:t>　ﾎﾞﾃﾞｨｰﾜｰｸﾎｰﾙﾃﾞｨﾝｸﾞｽ </a:t>
            </a:r>
            <a:r>
              <a:rPr sz="1100" b="1" dirty="0" err="1">
                <a:latin typeface="MS Gothic"/>
                <a:cs typeface="MS Gothic"/>
              </a:rPr>
              <a:t>研</a:t>
            </a:r>
            <a:r>
              <a:rPr sz="1100" b="1" spc="-15" dirty="0" err="1">
                <a:latin typeface="MS Gothic"/>
                <a:cs typeface="MS Gothic"/>
              </a:rPr>
              <a:t>修</a:t>
            </a:r>
            <a:r>
              <a:rPr lang="ja-JP" altLang="en-US" sz="1100" b="1" spc="-15" dirty="0">
                <a:latin typeface="MS Gothic"/>
                <a:cs typeface="MS Gothic"/>
              </a:rPr>
              <a:t>ｺﾝﾃﾝﾂ</a:t>
            </a:r>
            <a:r>
              <a:rPr sz="1100" b="1" dirty="0" err="1">
                <a:latin typeface="MS Gothic"/>
                <a:cs typeface="MS Gothic"/>
              </a:rPr>
              <a:t>提供</a:t>
            </a:r>
            <a:r>
              <a:rPr lang="ja-JP" altLang="en-US" sz="1100" b="1" dirty="0">
                <a:latin typeface="MS Gothic"/>
                <a:cs typeface="MS Gothic"/>
              </a:rPr>
              <a:t>　</a:t>
            </a:r>
            <a:endParaRPr lang="en-US" altLang="ja-JP" sz="1100" b="1" dirty="0">
              <a:latin typeface="MS Gothic"/>
              <a:cs typeface="MS Gothic"/>
            </a:endParaRPr>
          </a:p>
          <a:p>
            <a:pPr marL="12700">
              <a:lnSpc>
                <a:spcPct val="100000"/>
              </a:lnSpc>
              <a:spcBef>
                <a:spcPts val="110"/>
              </a:spcBef>
              <a:tabLst>
                <a:tab pos="241300" algn="l"/>
              </a:tabLst>
            </a:pPr>
            <a:r>
              <a:rPr lang="ja-JP" altLang="en-US" sz="1100" b="1" dirty="0">
                <a:latin typeface="MS Gothic"/>
                <a:cs typeface="MS Gothic"/>
              </a:rPr>
              <a:t>　株式会社</a:t>
            </a:r>
            <a:r>
              <a:rPr sz="1100" b="1" dirty="0" err="1">
                <a:latin typeface="MS Gothic"/>
                <a:cs typeface="MS Gothic"/>
              </a:rPr>
              <a:t>三越</a:t>
            </a:r>
            <a:r>
              <a:rPr sz="1100" b="1" spc="-15" dirty="0" err="1">
                <a:latin typeface="MS Gothic"/>
                <a:cs typeface="MS Gothic"/>
              </a:rPr>
              <a:t>伊</a:t>
            </a:r>
            <a:r>
              <a:rPr sz="1100" b="1" dirty="0" err="1">
                <a:latin typeface="MS Gothic"/>
                <a:cs typeface="MS Gothic"/>
              </a:rPr>
              <a:t>勢丹</a:t>
            </a:r>
            <a:r>
              <a:rPr lang="ja-JP" altLang="en-US" sz="1100" b="1" dirty="0">
                <a:latin typeface="MS Gothic"/>
                <a:cs typeface="MS Gothic"/>
              </a:rPr>
              <a:t>、</a:t>
            </a:r>
            <a:r>
              <a:rPr sz="1100" b="1" spc="-15" dirty="0" err="1">
                <a:latin typeface="MS Gothic"/>
                <a:cs typeface="MS Gothic"/>
              </a:rPr>
              <a:t>日</a:t>
            </a:r>
            <a:r>
              <a:rPr sz="1100" b="1" dirty="0" err="1">
                <a:latin typeface="MS Gothic"/>
                <a:cs typeface="MS Gothic"/>
              </a:rPr>
              <a:t>本橋三</a:t>
            </a:r>
            <a:r>
              <a:rPr sz="1100" b="1" spc="-15" dirty="0" err="1">
                <a:latin typeface="MS Gothic"/>
                <a:cs typeface="MS Gothic"/>
              </a:rPr>
              <a:t>越</a:t>
            </a:r>
            <a:r>
              <a:rPr sz="1100" b="1" dirty="0" err="1">
                <a:latin typeface="MS Gothic"/>
                <a:cs typeface="MS Gothic"/>
              </a:rPr>
              <a:t>本店</a:t>
            </a:r>
            <a:r>
              <a:rPr sz="1100" b="1" spc="-15" dirty="0" err="1">
                <a:latin typeface="MS Gothic"/>
                <a:cs typeface="MS Gothic"/>
              </a:rPr>
              <a:t>、</a:t>
            </a:r>
            <a:r>
              <a:rPr sz="1100" b="1" dirty="0" err="1">
                <a:latin typeface="MS Gothic"/>
                <a:cs typeface="MS Gothic"/>
              </a:rPr>
              <a:t>伊勢</a:t>
            </a:r>
            <a:r>
              <a:rPr sz="1100" b="1" spc="-10" dirty="0" err="1">
                <a:latin typeface="MS Gothic"/>
                <a:cs typeface="MS Gothic"/>
              </a:rPr>
              <a:t>丹</a:t>
            </a:r>
            <a:r>
              <a:rPr sz="1100" b="1" spc="-15" dirty="0" err="1">
                <a:latin typeface="MS Gothic"/>
                <a:cs typeface="MS Gothic"/>
              </a:rPr>
              <a:t>新</a:t>
            </a:r>
            <a:r>
              <a:rPr sz="1100" b="1" dirty="0" err="1">
                <a:latin typeface="MS Gothic"/>
                <a:cs typeface="MS Gothic"/>
              </a:rPr>
              <a:t>宿</a:t>
            </a:r>
            <a:r>
              <a:rPr sz="1100" b="1" dirty="0">
                <a:latin typeface="MS Gothic"/>
                <a:cs typeface="MS Gothic"/>
              </a:rPr>
              <a:t>、</a:t>
            </a:r>
            <a:r>
              <a:rPr lang="ja-JP" altLang="en-US" sz="1100" b="1" dirty="0">
                <a:latin typeface="MS Gothic"/>
                <a:cs typeface="MS Gothic"/>
              </a:rPr>
              <a:t>ｺﾝﾃﾝﾂ</a:t>
            </a:r>
            <a:r>
              <a:rPr sz="1100" b="1" dirty="0" err="1">
                <a:latin typeface="MS Gothic"/>
                <a:cs typeface="MS Gothic"/>
              </a:rPr>
              <a:t>提供</a:t>
            </a:r>
            <a:endParaRPr sz="1100" b="1" dirty="0">
              <a:latin typeface="MS Gothic"/>
              <a:cs typeface="MS Gothic"/>
            </a:endParaRPr>
          </a:p>
          <a:p>
            <a:pPr marL="12700">
              <a:lnSpc>
                <a:spcPct val="100000"/>
              </a:lnSpc>
              <a:spcBef>
                <a:spcPts val="105"/>
              </a:spcBef>
            </a:pPr>
            <a:r>
              <a:rPr lang="ja-JP" altLang="en-US" sz="1100" b="1" dirty="0">
                <a:latin typeface="MS Gothic"/>
                <a:cs typeface="MS Gothic"/>
              </a:rPr>
              <a:t>■</a:t>
            </a:r>
            <a:r>
              <a:rPr lang="en-US" altLang="ja-JP" sz="1100" b="1" dirty="0">
                <a:latin typeface="MS Gothic"/>
                <a:cs typeface="MS Gothic"/>
              </a:rPr>
              <a:t>2020</a:t>
            </a:r>
            <a:r>
              <a:rPr sz="1100" b="1" dirty="0">
                <a:latin typeface="MS Gothic"/>
                <a:cs typeface="MS Gothic"/>
              </a:rPr>
              <a:t>年</a:t>
            </a:r>
            <a:r>
              <a:rPr lang="en-US" sz="1100" b="1" dirty="0">
                <a:latin typeface="MS Gothic"/>
                <a:cs typeface="MS Gothic"/>
              </a:rPr>
              <a:t>10</a:t>
            </a:r>
            <a:r>
              <a:rPr sz="1100" b="1" dirty="0">
                <a:latin typeface="MS Gothic"/>
                <a:cs typeface="MS Gothic"/>
              </a:rPr>
              <a:t>月～</a:t>
            </a:r>
            <a:r>
              <a:rPr lang="en-US" sz="1100" b="1" dirty="0">
                <a:latin typeface="MS Gothic"/>
                <a:cs typeface="MS Gothic"/>
              </a:rPr>
              <a:t> </a:t>
            </a:r>
          </a:p>
          <a:p>
            <a:pPr marL="12700">
              <a:lnSpc>
                <a:spcPct val="100000"/>
              </a:lnSpc>
              <a:spcBef>
                <a:spcPts val="105"/>
              </a:spcBef>
            </a:pPr>
            <a:r>
              <a:rPr lang="en-US" sz="1100" b="1" dirty="0">
                <a:latin typeface="MS Gothic"/>
                <a:cs typeface="MS Gothic"/>
              </a:rPr>
              <a:t>  </a:t>
            </a:r>
            <a:r>
              <a:rPr sz="1100" b="1" dirty="0" err="1">
                <a:latin typeface="MS Gothic"/>
                <a:cs typeface="MS Gothic"/>
              </a:rPr>
              <a:t>東</a:t>
            </a:r>
            <a:r>
              <a:rPr sz="1100" b="1" spc="-15" dirty="0" err="1">
                <a:latin typeface="MS Gothic"/>
                <a:cs typeface="MS Gothic"/>
              </a:rPr>
              <a:t>京</a:t>
            </a:r>
            <a:r>
              <a:rPr sz="1100" b="1" spc="-5" dirty="0" err="1">
                <a:latin typeface="MS Gothic"/>
                <a:cs typeface="MS Gothic"/>
              </a:rPr>
              <a:t>都</a:t>
            </a:r>
            <a:r>
              <a:rPr sz="1100" b="1" dirty="0" err="1">
                <a:latin typeface="MS Gothic"/>
                <a:cs typeface="MS Gothic"/>
              </a:rPr>
              <a:t>認</a:t>
            </a:r>
            <a:r>
              <a:rPr sz="1100" b="1" spc="-15" dirty="0" err="1">
                <a:latin typeface="MS Gothic"/>
                <a:cs typeface="MS Gothic"/>
              </a:rPr>
              <a:t>定</a:t>
            </a:r>
            <a:r>
              <a:rPr lang="ja-JP" altLang="en-US" sz="1100" b="1" spc="-15" dirty="0">
                <a:latin typeface="MS Gothic"/>
                <a:cs typeface="MS Gothic"/>
              </a:rPr>
              <a:t>ｲﾝｷｭﾍﾞｰｼｮﾝ</a:t>
            </a:r>
            <a:r>
              <a:rPr sz="1100" b="1" dirty="0" err="1">
                <a:latin typeface="MS Gothic"/>
                <a:cs typeface="MS Gothic"/>
              </a:rPr>
              <a:t>施</a:t>
            </a:r>
            <a:r>
              <a:rPr sz="1100" b="1" spc="-15" dirty="0" err="1">
                <a:latin typeface="MS Gothic"/>
                <a:cs typeface="MS Gothic"/>
              </a:rPr>
              <a:t>設</a:t>
            </a:r>
            <a:r>
              <a:rPr sz="1100" b="1" dirty="0">
                <a:latin typeface="MS Gothic"/>
                <a:cs typeface="MS Gothic"/>
              </a:rPr>
              <a:t>「</a:t>
            </a:r>
            <a:r>
              <a:rPr lang="ja-JP" altLang="en-US" sz="1100" b="1" dirty="0">
                <a:latin typeface="MS Gothic"/>
                <a:cs typeface="MS Gothic"/>
              </a:rPr>
              <a:t>ｲﾝｷｭﾍﾞｰｼｮﾝﾊｳｽ</a:t>
            </a:r>
            <a:r>
              <a:rPr sz="1100" b="1" spc="-15" dirty="0" err="1">
                <a:latin typeface="MS Gothic"/>
                <a:cs typeface="MS Gothic"/>
              </a:rPr>
              <a:t>池上</a:t>
            </a:r>
            <a:r>
              <a:rPr sz="1100" b="1" dirty="0" err="1">
                <a:latin typeface="MS Gothic"/>
                <a:cs typeface="MS Gothic"/>
              </a:rPr>
              <a:t>」等の</a:t>
            </a:r>
            <a:r>
              <a:rPr sz="1100" b="1" spc="-15" dirty="0" err="1">
                <a:latin typeface="MS Gothic"/>
                <a:cs typeface="MS Gothic"/>
              </a:rPr>
              <a:t>創</a:t>
            </a:r>
            <a:r>
              <a:rPr sz="1100" b="1" dirty="0" err="1">
                <a:latin typeface="MS Gothic"/>
                <a:cs typeface="MS Gothic"/>
              </a:rPr>
              <a:t>業支</a:t>
            </a:r>
            <a:r>
              <a:rPr sz="1100" b="1" spc="-15" dirty="0" err="1">
                <a:latin typeface="MS Gothic"/>
                <a:cs typeface="MS Gothic"/>
              </a:rPr>
              <a:t>援</a:t>
            </a:r>
            <a:r>
              <a:rPr sz="1100" b="1" dirty="0" err="1">
                <a:latin typeface="MS Gothic"/>
                <a:cs typeface="MS Gothic"/>
              </a:rPr>
              <a:t>施設</a:t>
            </a:r>
            <a:endParaRPr lang="en-US" sz="1100" b="1" dirty="0">
              <a:latin typeface="MS Gothic"/>
              <a:cs typeface="MS Gothic"/>
            </a:endParaRPr>
          </a:p>
          <a:p>
            <a:pPr marL="12700">
              <a:lnSpc>
                <a:spcPct val="100000"/>
              </a:lnSpc>
              <a:spcBef>
                <a:spcPts val="105"/>
              </a:spcBef>
            </a:pPr>
            <a:r>
              <a:rPr lang="ja-JP" altLang="en-US" sz="1100" b="1" dirty="0">
                <a:latin typeface="MS Gothic"/>
                <a:cs typeface="MS Gothic"/>
              </a:rPr>
              <a:t>　を</a:t>
            </a:r>
            <a:r>
              <a:rPr sz="1100" b="1" dirty="0" err="1">
                <a:latin typeface="MS Gothic"/>
                <a:cs typeface="MS Gothic"/>
              </a:rPr>
              <a:t>設</a:t>
            </a:r>
            <a:r>
              <a:rPr sz="1100" b="1" spc="-5" dirty="0" err="1">
                <a:latin typeface="MS Gothic"/>
                <a:cs typeface="MS Gothic"/>
              </a:rPr>
              <a:t>立</a:t>
            </a:r>
            <a:r>
              <a:rPr sz="1100" b="1" spc="-15" dirty="0" err="1">
                <a:latin typeface="MS Gothic"/>
                <a:cs typeface="MS Gothic"/>
              </a:rPr>
              <a:t>し</a:t>
            </a:r>
            <a:r>
              <a:rPr sz="1100" b="1" dirty="0" err="1">
                <a:latin typeface="MS Gothic"/>
                <a:cs typeface="MS Gothic"/>
              </a:rPr>
              <a:t>創業</a:t>
            </a:r>
            <a:r>
              <a:rPr sz="1100" b="1" spc="-15" dirty="0" err="1">
                <a:latin typeface="MS Gothic"/>
                <a:cs typeface="MS Gothic"/>
              </a:rPr>
              <a:t>支</a:t>
            </a:r>
            <a:r>
              <a:rPr sz="1100" b="1" dirty="0" err="1">
                <a:latin typeface="MS Gothic"/>
                <a:cs typeface="MS Gothic"/>
              </a:rPr>
              <a:t>援を</a:t>
            </a:r>
            <a:r>
              <a:rPr lang="ja-JP" altLang="en-US" sz="1100" b="1" dirty="0">
                <a:latin typeface="MS Gothic"/>
                <a:cs typeface="MS Gothic"/>
              </a:rPr>
              <a:t>ﾗｲﾌﾜｰｸ</a:t>
            </a:r>
            <a:r>
              <a:rPr sz="1100" b="1" dirty="0" err="1">
                <a:latin typeface="MS Gothic"/>
                <a:cs typeface="MS Gothic"/>
              </a:rPr>
              <a:t>とし</a:t>
            </a:r>
            <a:r>
              <a:rPr sz="1100" b="1" spc="-15" dirty="0" err="1">
                <a:latin typeface="MS Gothic"/>
                <a:cs typeface="MS Gothic"/>
              </a:rPr>
              <a:t>て</a:t>
            </a:r>
            <a:r>
              <a:rPr sz="1100" b="1" dirty="0" err="1">
                <a:latin typeface="MS Gothic"/>
                <a:cs typeface="MS Gothic"/>
              </a:rPr>
              <a:t>活動</a:t>
            </a:r>
            <a:r>
              <a:rPr sz="1100" b="1" dirty="0">
                <a:latin typeface="MS Gothic"/>
                <a:cs typeface="MS Gothic"/>
              </a:rPr>
              <a:t>。</a:t>
            </a:r>
          </a:p>
          <a:p>
            <a:pPr marL="12700">
              <a:lnSpc>
                <a:spcPct val="100000"/>
              </a:lnSpc>
              <a:spcBef>
                <a:spcPts val="110"/>
              </a:spcBef>
            </a:pPr>
            <a:r>
              <a:rPr lang="ja-JP" altLang="en-US" sz="1100" b="1" dirty="0">
                <a:latin typeface="MS Gothic"/>
                <a:cs typeface="MS Gothic"/>
              </a:rPr>
              <a:t>■</a:t>
            </a:r>
            <a:r>
              <a:rPr sz="1100" b="1" dirty="0" err="1">
                <a:latin typeface="MS Gothic"/>
                <a:cs typeface="MS Gothic"/>
              </a:rPr>
              <a:t>創業</a:t>
            </a:r>
            <a:r>
              <a:rPr sz="1100" b="1" spc="-15" dirty="0" err="1">
                <a:latin typeface="MS Gothic"/>
                <a:cs typeface="MS Gothic"/>
              </a:rPr>
              <a:t>支</a:t>
            </a:r>
            <a:r>
              <a:rPr sz="1100" b="1" spc="-5" dirty="0" err="1">
                <a:latin typeface="MS Gothic"/>
                <a:cs typeface="MS Gothic"/>
              </a:rPr>
              <a:t>援</a:t>
            </a:r>
            <a:r>
              <a:rPr sz="1100" b="1" dirty="0" err="1">
                <a:latin typeface="MS Gothic"/>
                <a:cs typeface="MS Gothic"/>
              </a:rPr>
              <a:t>セ</a:t>
            </a:r>
            <a:r>
              <a:rPr sz="1100" b="1" spc="-15" dirty="0" err="1">
                <a:latin typeface="MS Gothic"/>
                <a:cs typeface="MS Gothic"/>
              </a:rPr>
              <a:t>ミ</a:t>
            </a:r>
            <a:r>
              <a:rPr sz="1100" b="1" dirty="0" err="1">
                <a:latin typeface="MS Gothic"/>
                <a:cs typeface="MS Gothic"/>
              </a:rPr>
              <a:t>ナー</a:t>
            </a:r>
            <a:r>
              <a:rPr sz="1100" b="1" spc="-15" dirty="0" err="1">
                <a:latin typeface="MS Gothic"/>
                <a:cs typeface="MS Gothic"/>
              </a:rPr>
              <a:t>実績</a:t>
            </a:r>
            <a:endParaRPr sz="1100" b="1" dirty="0">
              <a:latin typeface="MS Gothic"/>
              <a:cs typeface="MS Gothic"/>
            </a:endParaRPr>
          </a:p>
          <a:p>
            <a:pPr marL="292735">
              <a:lnSpc>
                <a:spcPct val="100000"/>
              </a:lnSpc>
              <a:spcBef>
                <a:spcPts val="110"/>
              </a:spcBef>
            </a:pPr>
            <a:r>
              <a:rPr sz="1100" b="1" dirty="0">
                <a:latin typeface="MS Gothic"/>
                <a:cs typeface="MS Gothic"/>
              </a:rPr>
              <a:t>岐</a:t>
            </a:r>
            <a:r>
              <a:rPr sz="1100" b="1" spc="-15" dirty="0">
                <a:latin typeface="MS Gothic"/>
                <a:cs typeface="MS Gothic"/>
              </a:rPr>
              <a:t>阜</a:t>
            </a:r>
            <a:r>
              <a:rPr sz="1100" b="1" spc="-5" dirty="0">
                <a:latin typeface="MS Gothic"/>
                <a:cs typeface="MS Gothic"/>
              </a:rPr>
              <a:t>市</a:t>
            </a:r>
            <a:r>
              <a:rPr sz="1100" b="1" dirty="0">
                <a:latin typeface="MS Gothic"/>
                <a:cs typeface="MS Gothic"/>
              </a:rPr>
              <a:t>、</a:t>
            </a:r>
            <a:r>
              <a:rPr sz="1100" b="1" spc="-15" dirty="0">
                <a:latin typeface="MS Gothic"/>
                <a:cs typeface="MS Gothic"/>
              </a:rPr>
              <a:t>小</a:t>
            </a:r>
            <a:r>
              <a:rPr sz="1100" b="1" dirty="0">
                <a:latin typeface="MS Gothic"/>
                <a:cs typeface="MS Gothic"/>
              </a:rPr>
              <a:t>山市</a:t>
            </a:r>
            <a:r>
              <a:rPr sz="1100" b="1" spc="-15" dirty="0">
                <a:latin typeface="MS Gothic"/>
                <a:cs typeface="MS Gothic"/>
              </a:rPr>
              <a:t>、港</a:t>
            </a:r>
            <a:r>
              <a:rPr sz="1100" b="1" dirty="0">
                <a:latin typeface="MS Gothic"/>
                <a:cs typeface="MS Gothic"/>
              </a:rPr>
              <a:t>区、豊</a:t>
            </a:r>
            <a:r>
              <a:rPr sz="1100" b="1" spc="-15" dirty="0">
                <a:latin typeface="MS Gothic"/>
                <a:cs typeface="MS Gothic"/>
              </a:rPr>
              <a:t>島</a:t>
            </a:r>
            <a:r>
              <a:rPr sz="1100" b="1" dirty="0">
                <a:latin typeface="MS Gothic"/>
                <a:cs typeface="MS Gothic"/>
              </a:rPr>
              <a:t>区、</a:t>
            </a:r>
            <a:r>
              <a:rPr sz="1100" b="1" spc="-15" dirty="0">
                <a:latin typeface="MS Gothic"/>
                <a:cs typeface="MS Gothic"/>
              </a:rPr>
              <a:t>文</a:t>
            </a:r>
            <a:r>
              <a:rPr sz="1100" b="1" dirty="0">
                <a:latin typeface="MS Gothic"/>
                <a:cs typeface="MS Gothic"/>
              </a:rPr>
              <a:t>京区</a:t>
            </a:r>
            <a:r>
              <a:rPr sz="1100" b="1" spc="-15" dirty="0">
                <a:latin typeface="MS Gothic"/>
                <a:cs typeface="MS Gothic"/>
              </a:rPr>
              <a:t>、目</a:t>
            </a:r>
            <a:r>
              <a:rPr sz="1100" b="1" dirty="0">
                <a:latin typeface="MS Gothic"/>
                <a:cs typeface="MS Gothic"/>
              </a:rPr>
              <a:t>黒区、</a:t>
            </a:r>
            <a:r>
              <a:rPr sz="1100" b="1" spc="-15" dirty="0">
                <a:latin typeface="MS Gothic"/>
                <a:cs typeface="MS Gothic"/>
              </a:rPr>
              <a:t>西</a:t>
            </a:r>
            <a:r>
              <a:rPr sz="1100" b="1" dirty="0">
                <a:latin typeface="MS Gothic"/>
                <a:cs typeface="MS Gothic"/>
              </a:rPr>
              <a:t>武信</a:t>
            </a:r>
            <a:r>
              <a:rPr sz="1100" b="1" spc="-15" dirty="0">
                <a:latin typeface="MS Gothic"/>
                <a:cs typeface="MS Gothic"/>
              </a:rPr>
              <a:t>用</a:t>
            </a:r>
            <a:r>
              <a:rPr sz="1100" b="1" dirty="0">
                <a:latin typeface="MS Gothic"/>
                <a:cs typeface="MS Gothic"/>
              </a:rPr>
              <a:t>金庫等</a:t>
            </a:r>
          </a:p>
        </p:txBody>
      </p:sp>
    </p:spTree>
    <p:extLst>
      <p:ext uri="{BB962C8B-B14F-4D97-AF65-F5344CB8AC3E}">
        <p14:creationId xmlns:p14="http://schemas.microsoft.com/office/powerpoint/2010/main" val="3756470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TotalTime>
  <Words>405</Words>
  <Application>Microsoft Office PowerPoint</Application>
  <PresentationFormat>ワイド画面</PresentationFormat>
  <Paragraphs>72</Paragraphs>
  <Slides>4</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4</vt:i4>
      </vt:variant>
    </vt:vector>
  </HeadingPairs>
  <TitlesOfParts>
    <vt:vector size="15" baseType="lpstr">
      <vt:lpstr>ＭＳ Ｐゴシック</vt:lpstr>
      <vt:lpstr>ＭＳ Ｐゴシック</vt:lpstr>
      <vt:lpstr>MS UI Gothic</vt:lpstr>
      <vt:lpstr>MS Gothic</vt:lpstr>
      <vt:lpstr>新細明體</vt:lpstr>
      <vt:lpstr>Meiryo</vt:lpstr>
      <vt:lpstr>Arial</vt:lpstr>
      <vt:lpstr>Calibri</vt:lpstr>
      <vt:lpstr>Times New Roman</vt:lpstr>
      <vt:lpstr>Wingdings</vt:lpstr>
      <vt:lpstr>Office Theme</vt:lpstr>
      <vt:lpstr>創業支援プラットフォーム ソーシャルインキュベーションラボ</vt:lpstr>
      <vt:lpstr>ソーシャルインキュベーションラボの活動について</vt:lpstr>
      <vt:lpstr>事例：小山市での創業セミナー（共催：あいおいニッセイ同和損保）</vt:lpstr>
      <vt:lpstr>講師紹介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株式会社西頭　 飲食事業　FC展開のための事業プラン</dc:title>
  <dc:creator>後藤恵美</dc:creator>
  <cp:lastModifiedBy>田嶋 直紀</cp:lastModifiedBy>
  <cp:revision>3</cp:revision>
  <cp:lastPrinted>2022-12-19T07:54:58Z</cp:lastPrinted>
  <dcterms:created xsi:type="dcterms:W3CDTF">2022-12-19T01:02:33Z</dcterms:created>
  <dcterms:modified xsi:type="dcterms:W3CDTF">2022-12-19T07:55:29Z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2022-04-16T00:00:00Z</vt:filetime>
  </property>
  <property fmtid="{D5CDD505-2E9C-101B-9397-08002B2CF9AE}" pid="3" name="Creator">
    <vt:lpwstr>Microsoft® PowerPoint® 2019</vt:lpwstr>
  </property>
  <property fmtid="{D5CDD505-2E9C-101B-9397-08002B2CF9AE}" pid="4" name="LastSaved">
    <vt:filetime>2022-12-19T00:00:00Z</vt:filetime>
  </property>
  <property fmtid="{D5CDD505-2E9C-101B-9397-08002B2CF9AE}" pid="5" name="Producer">
    <vt:lpwstr>Microsoft® PowerPoint® 2019</vt:lpwstr>
  </property>
</Properties>
</file>