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57" r:id="rId5"/>
    <p:sldId id="258" r:id="rId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59" d="100"/>
          <a:sy n="59" d="100"/>
        </p:scale>
        <p:origin x="9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160627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3731006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3857433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2072367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1566161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191673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3119191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1618331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3406135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4024658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2A25D60-3013-4817-A846-5F73F6C82528}"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141663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A25D60-3013-4817-A846-5F73F6C82528}" type="datetimeFigureOut">
              <a:rPr kumimoji="1" lang="ja-JP" altLang="en-US" smtClean="0"/>
              <a:t>2019/4/12</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E2EA9A-4001-4ABD-9203-A6C46BC3F23B}" type="slidenum">
              <a:rPr kumimoji="1" lang="ja-JP" altLang="en-US" smtClean="0"/>
              <a:t>‹#›</a:t>
            </a:fld>
            <a:endParaRPr kumimoji="1" lang="ja-JP" altLang="en-US"/>
          </a:p>
        </p:txBody>
      </p:sp>
    </p:spTree>
    <p:extLst>
      <p:ext uri="{BB962C8B-B14F-4D97-AF65-F5344CB8AC3E}">
        <p14:creationId xmlns:p14="http://schemas.microsoft.com/office/powerpoint/2010/main" val="30484317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322615" y="1936524"/>
            <a:ext cx="9514114" cy="2498271"/>
          </a:xfrm>
        </p:spPr>
        <p:txBody>
          <a:bodyPr>
            <a:normAutofit/>
          </a:bodyPr>
          <a:lstStyle/>
          <a:p>
            <a:pPr>
              <a:spcAft>
                <a:spcPts val="0"/>
              </a:spcAft>
            </a:pPr>
            <a:r>
              <a:rPr lang="en-US" altLang="ja-JP" sz="4800" b="1" kern="100" dirty="0" smtClean="0">
                <a:effectLst/>
                <a:latin typeface="Century" panose="02040604050505020304" pitchFamily="18" charset="0"/>
                <a:ea typeface="ＭＳ 明朝" panose="02020609040205080304" pitchFamily="17" charset="-128"/>
                <a:cs typeface="Times New Roman" panose="02020603050405020304" pitchFamily="18" charset="0"/>
              </a:rPr>
              <a:t>~</a:t>
            </a:r>
            <a:r>
              <a:rPr lang="ja-JP" altLang="ja-JP" sz="4800" b="1" kern="100" dirty="0" smtClean="0">
                <a:effectLst/>
                <a:latin typeface="Century" panose="02040604050505020304" pitchFamily="18" charset="0"/>
                <a:ea typeface="ＭＳ 明朝" panose="02020609040205080304" pitchFamily="17" charset="-128"/>
                <a:cs typeface="Times New Roman" panose="02020603050405020304" pitchFamily="18" charset="0"/>
              </a:rPr>
              <a:t>働き方改革が問われる時代</a:t>
            </a:r>
            <a:r>
              <a:rPr lang="en-US" altLang="ja-JP" sz="4800" b="1" kern="100" dirty="0" smtClean="0">
                <a:effectLst/>
                <a:latin typeface="Century" panose="02040604050505020304" pitchFamily="18" charset="0"/>
                <a:ea typeface="ＭＳ 明朝" panose="02020609040205080304" pitchFamily="17" charset="-128"/>
                <a:cs typeface="Times New Roman" panose="02020603050405020304" pitchFamily="18" charset="0"/>
              </a:rPr>
              <a:t>~</a:t>
            </a:r>
            <a:r>
              <a:rPr lang="ja-JP" altLang="ja-JP" sz="2400" kern="100" dirty="0" smtClean="0">
                <a:effectLst/>
                <a:latin typeface="Century" panose="02040604050505020304" pitchFamily="18" charset="0"/>
                <a:ea typeface="ＭＳ 明朝" panose="02020609040205080304" pitchFamily="17" charset="-128"/>
                <a:cs typeface="Times New Roman" panose="02020603050405020304" pitchFamily="18" charset="0"/>
              </a:rPr>
              <a:t/>
            </a:r>
            <a:br>
              <a:rPr lang="ja-JP" altLang="ja-JP" sz="2400" kern="100" dirty="0" smtClean="0">
                <a:effectLst/>
                <a:latin typeface="Century" panose="02040604050505020304" pitchFamily="18" charset="0"/>
                <a:ea typeface="ＭＳ 明朝" panose="02020609040205080304" pitchFamily="17" charset="-128"/>
                <a:cs typeface="Times New Roman" panose="02020603050405020304" pitchFamily="18" charset="0"/>
              </a:rPr>
            </a:br>
            <a:r>
              <a:rPr lang="ja-JP" altLang="ja-JP" b="1" kern="100" dirty="0" err="1" smtClean="0">
                <a:effectLst/>
                <a:latin typeface="Century" panose="02040604050505020304" pitchFamily="18" charset="0"/>
                <a:ea typeface="ＭＳ 明朝" panose="02020609040205080304" pitchFamily="17" charset="-128"/>
                <a:cs typeface="Times New Roman" panose="02020603050405020304" pitchFamily="18" charset="0"/>
              </a:rPr>
              <a:t>今すべき</a:t>
            </a:r>
            <a:r>
              <a:rPr lang="ja-JP" altLang="ja-JP" sz="2400" kern="100" dirty="0" smtClean="0">
                <a:effectLst/>
                <a:latin typeface="Century" panose="02040604050505020304" pitchFamily="18" charset="0"/>
                <a:ea typeface="ＭＳ 明朝" panose="02020609040205080304" pitchFamily="17" charset="-128"/>
                <a:cs typeface="Times New Roman" panose="02020603050405020304" pitchFamily="18" charset="0"/>
              </a:rPr>
              <a:t/>
            </a:r>
            <a:br>
              <a:rPr lang="ja-JP" altLang="ja-JP" sz="2400" kern="100" dirty="0" smtClean="0">
                <a:effectLst/>
                <a:latin typeface="Century" panose="02040604050505020304" pitchFamily="18" charset="0"/>
                <a:ea typeface="ＭＳ 明朝" panose="02020609040205080304" pitchFamily="17" charset="-128"/>
                <a:cs typeface="Times New Roman" panose="02020603050405020304" pitchFamily="18" charset="0"/>
              </a:rPr>
            </a:br>
            <a:r>
              <a:rPr lang="ja-JP" altLang="ja-JP" b="1" kern="100" dirty="0" smtClean="0">
                <a:solidFill>
                  <a:srgbClr val="4F81BD"/>
                </a:solidFill>
                <a:effectLst/>
                <a:latin typeface="Century" panose="02040604050505020304" pitchFamily="18" charset="0"/>
                <a:ea typeface="ＭＳ 明朝" panose="02020609040205080304" pitchFamily="17" charset="-128"/>
                <a:cs typeface="Times New Roman" panose="02020603050405020304" pitchFamily="18" charset="0"/>
              </a:rPr>
              <a:t>「働き方改革」</a:t>
            </a:r>
            <a:r>
              <a:rPr lang="ja-JP" altLang="ja-JP" b="1" kern="100" dirty="0" smtClean="0">
                <a:effectLst/>
                <a:latin typeface="Century" panose="02040604050505020304" pitchFamily="18" charset="0"/>
                <a:ea typeface="ＭＳ 明朝" panose="02020609040205080304" pitchFamily="17" charset="-128"/>
                <a:cs typeface="Times New Roman" panose="02020603050405020304" pitchFamily="18" charset="0"/>
              </a:rPr>
              <a:t>の取組み方</a:t>
            </a:r>
            <a:endParaRPr kumimoji="1" lang="ja-JP" altLang="en-US" dirty="0"/>
          </a:p>
        </p:txBody>
      </p:sp>
      <p:sp>
        <p:nvSpPr>
          <p:cNvPr id="3" name="サブタイトル 2"/>
          <p:cNvSpPr>
            <a:spLocks noGrp="1"/>
          </p:cNvSpPr>
          <p:nvPr>
            <p:ph type="subTitle" idx="1"/>
          </p:nvPr>
        </p:nvSpPr>
        <p:spPr>
          <a:xfrm>
            <a:off x="6515100" y="5388429"/>
            <a:ext cx="4963886" cy="391885"/>
          </a:xfrm>
        </p:spPr>
        <p:txBody>
          <a:bodyPr>
            <a:normAutofit/>
          </a:bodyPr>
          <a:lstStyle/>
          <a:p>
            <a:r>
              <a:rPr lang="ja-JP" altLang="en-US" sz="1800" b="1" dirty="0"/>
              <a:t>株式会社 アイル </a:t>
            </a:r>
            <a:r>
              <a:rPr lang="ja-JP" altLang="en-US" sz="1800" b="1" dirty="0" smtClean="0"/>
              <a:t>アソシエイツ  </a:t>
            </a:r>
            <a:r>
              <a:rPr lang="ja-JP" altLang="en-US" sz="1800" b="1" dirty="0"/>
              <a:t>代表取締役社長</a:t>
            </a:r>
            <a:endParaRPr kumimoji="1" lang="ja-JP" altLang="en-US" sz="1800" b="1" dirty="0"/>
          </a:p>
        </p:txBody>
      </p:sp>
      <p:sp>
        <p:nvSpPr>
          <p:cNvPr id="4" name="サブタイトル 2"/>
          <p:cNvSpPr txBox="1">
            <a:spLocks/>
          </p:cNvSpPr>
          <p:nvPr/>
        </p:nvSpPr>
        <p:spPr>
          <a:xfrm>
            <a:off x="9601200" y="5780314"/>
            <a:ext cx="1763486" cy="4408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b="1" dirty="0" smtClean="0"/>
              <a:t>平松　直起</a:t>
            </a:r>
            <a:endParaRPr lang="ja-JP" altLang="en-US" b="1" dirty="0"/>
          </a:p>
        </p:txBody>
      </p:sp>
    </p:spTree>
    <p:extLst>
      <p:ext uri="{BB962C8B-B14F-4D97-AF65-F5344CB8AC3E}">
        <p14:creationId xmlns:p14="http://schemas.microsoft.com/office/powerpoint/2010/main" val="3581164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noChangeArrowheads="1"/>
          </p:cNvSpPr>
          <p:nvPr>
            <p:ph type="title"/>
          </p:nvPr>
        </p:nvSpPr>
        <p:spPr bwMode="auto">
          <a:xfrm>
            <a:off x="838200" y="365126"/>
            <a:ext cx="10515600" cy="617008"/>
          </a:xfrm>
          <a:prstGeom prst="rect">
            <a:avLst/>
          </a:prstGeom>
          <a:solidFill>
            <a:srgbClr val="FFC000"/>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74295" tIns="8890" rIns="74295" bIns="8890" numCol="1" anchor="t" anchorCtr="0" compatLnSpc="1">
            <a:prstTxWarp prst="textNoShape">
              <a:avLst/>
            </a:prstTxWarp>
          </a:bodyPr>
          <a:lstStyle/>
          <a:p>
            <a:r>
              <a:rPr lang="ja-JP" altLang="en-US" sz="4000" b="1" dirty="0" smtClean="0">
                <a:solidFill>
                  <a:srgbClr val="FFFFFF"/>
                </a:solidFill>
                <a:latin typeface="Times New Roman" panose="02020603050405020304" pitchFamily="18" charset="0"/>
                <a:cs typeface="ＭＳ Ｐゴシック" panose="020B0600070205080204" pitchFamily="50" charset="-128"/>
              </a:rPr>
              <a:t>　　　　　　　　</a:t>
            </a:r>
            <a:r>
              <a:rPr lang="ja-JP" altLang="en-US" sz="4000" b="1" dirty="0" smtClean="0">
                <a:solidFill>
                  <a:srgbClr val="FFFFFF"/>
                </a:solidFill>
                <a:latin typeface="Times New Roman" panose="02020603050405020304" pitchFamily="18" charset="0"/>
                <a:cs typeface="ＭＳ Ｐゴシック" panose="020B0600070205080204" pitchFamily="50" charset="-128"/>
              </a:rPr>
              <a:t>   　　　講演内容</a:t>
            </a:r>
            <a:endParaRPr lang="ja-JP" altLang="en-US" sz="4000" dirty="0"/>
          </a:p>
        </p:txBody>
      </p:sp>
      <p:sp>
        <p:nvSpPr>
          <p:cNvPr id="14" name="テキスト ボックス 13"/>
          <p:cNvSpPr txBox="1"/>
          <p:nvPr/>
        </p:nvSpPr>
        <p:spPr>
          <a:xfrm>
            <a:off x="908957" y="4394398"/>
            <a:ext cx="10515600" cy="2308324"/>
          </a:xfrm>
          <a:prstGeom prst="rect">
            <a:avLst/>
          </a:prstGeom>
          <a:noFill/>
          <a:ln>
            <a:solidFill>
              <a:schemeClr val="accent4"/>
            </a:solidFill>
          </a:ln>
        </p:spPr>
        <p:txBody>
          <a:bodyPr wrap="square" rtlCol="0">
            <a:spAutoFit/>
          </a:bodyPr>
          <a:lstStyle/>
          <a:p>
            <a:r>
              <a:rPr lang="ja-JP" altLang="en-US" sz="2400" b="1" dirty="0" smtClean="0"/>
              <a:t>・働き方</a:t>
            </a:r>
            <a:r>
              <a:rPr lang="ja-JP" altLang="en-US" sz="2400" b="1" dirty="0"/>
              <a:t>改革が生産性向上や経済成長だけを優先にすると、労働者の生活の</a:t>
            </a:r>
            <a:r>
              <a:rPr lang="ja-JP" altLang="en-US" sz="2400" b="1" dirty="0" smtClean="0"/>
              <a:t>質　　</a:t>
            </a:r>
            <a:endParaRPr lang="en-US" altLang="ja-JP" sz="2400" b="1" dirty="0" smtClean="0"/>
          </a:p>
          <a:p>
            <a:r>
              <a:rPr lang="ja-JP" altLang="en-US" sz="2400" b="1" dirty="0"/>
              <a:t>　</a:t>
            </a:r>
            <a:r>
              <a:rPr lang="ja-JP" altLang="en-US" sz="2400" b="1" dirty="0" smtClean="0"/>
              <a:t>は</a:t>
            </a:r>
            <a:r>
              <a:rPr lang="ja-JP" altLang="en-US" sz="2400" b="1" dirty="0"/>
              <a:t>より悪化する恐れが高い</a:t>
            </a:r>
            <a:r>
              <a:rPr lang="ja-JP" altLang="en-US" sz="2400" b="1" dirty="0" smtClean="0"/>
              <a:t>。</a:t>
            </a:r>
            <a:endParaRPr lang="en-US" altLang="ja-JP" sz="2400" b="1" dirty="0" smtClean="0"/>
          </a:p>
          <a:p>
            <a:r>
              <a:rPr lang="ja-JP" altLang="en-US" sz="2400" b="1" dirty="0" smtClean="0"/>
              <a:t>・働き方</a:t>
            </a:r>
            <a:r>
              <a:rPr lang="ja-JP" altLang="en-US" sz="2400" b="1" dirty="0"/>
              <a:t>改革がマクロ的な数値を引き上げることを優先にするより、労働者の</a:t>
            </a:r>
            <a:r>
              <a:rPr lang="ja-JP" altLang="en-US" sz="2400" b="1" dirty="0" smtClean="0"/>
              <a:t>健</a:t>
            </a:r>
            <a:endParaRPr lang="en-US" altLang="ja-JP" sz="2400" b="1" dirty="0" smtClean="0"/>
          </a:p>
          <a:p>
            <a:r>
              <a:rPr lang="ja-JP" altLang="en-US" sz="2400" b="1" dirty="0"/>
              <a:t>　</a:t>
            </a:r>
            <a:r>
              <a:rPr lang="ja-JP" altLang="en-US" sz="2400" b="1" dirty="0" smtClean="0"/>
              <a:t>康</a:t>
            </a:r>
            <a:r>
              <a:rPr lang="ja-JP" altLang="en-US" sz="2400" b="1" dirty="0"/>
              <a:t>や生活の満足度を優先的に考慮し実施されることを望むところである。</a:t>
            </a:r>
          </a:p>
          <a:p>
            <a:r>
              <a:rPr lang="ja-JP" altLang="en-US" sz="2400" b="1" dirty="0" smtClean="0"/>
              <a:t>・働き方</a:t>
            </a:r>
            <a:r>
              <a:rPr lang="ja-JP" altLang="en-US" sz="2400" b="1" dirty="0"/>
              <a:t>改革による弊害を最小化し、働く人が幸せになる改革こそが「真の</a:t>
            </a:r>
            <a:r>
              <a:rPr lang="ja-JP" altLang="en-US" sz="2400" b="1" dirty="0" smtClean="0"/>
              <a:t>働き方</a:t>
            </a:r>
            <a:endParaRPr lang="en-US" altLang="ja-JP" sz="2400" b="1" dirty="0" smtClean="0"/>
          </a:p>
          <a:p>
            <a:r>
              <a:rPr lang="ja-JP" altLang="en-US" sz="2400" b="1" dirty="0"/>
              <a:t>　</a:t>
            </a:r>
            <a:r>
              <a:rPr lang="ja-JP" altLang="en-US" sz="2400" b="1" dirty="0" smtClean="0"/>
              <a:t>改革</a:t>
            </a:r>
            <a:r>
              <a:rPr lang="ja-JP" altLang="en-US" sz="2400" b="1" dirty="0"/>
              <a:t>」と考えています。</a:t>
            </a:r>
          </a:p>
        </p:txBody>
      </p:sp>
      <p:sp>
        <p:nvSpPr>
          <p:cNvPr id="15" name="テキスト ボックス 14"/>
          <p:cNvSpPr txBox="1"/>
          <p:nvPr/>
        </p:nvSpPr>
        <p:spPr>
          <a:xfrm>
            <a:off x="838200" y="1164772"/>
            <a:ext cx="8735786" cy="3046988"/>
          </a:xfrm>
          <a:prstGeom prst="rect">
            <a:avLst/>
          </a:prstGeom>
          <a:noFill/>
          <a:ln>
            <a:solidFill>
              <a:schemeClr val="accent4"/>
            </a:solidFill>
          </a:ln>
        </p:spPr>
        <p:txBody>
          <a:bodyPr wrap="square" rtlCol="0">
            <a:spAutoFit/>
          </a:bodyPr>
          <a:lstStyle/>
          <a:p>
            <a:r>
              <a:rPr lang="ja-JP" altLang="en-US" sz="3200" b="1" dirty="0"/>
              <a:t>１</a:t>
            </a:r>
            <a:r>
              <a:rPr lang="en-US" altLang="ja-JP" sz="3200" b="1" dirty="0" smtClean="0"/>
              <a:t>.</a:t>
            </a:r>
            <a:r>
              <a:rPr lang="ja-JP" altLang="ja-JP" sz="3200" b="1" dirty="0" smtClean="0"/>
              <a:t>オリエンテーション</a:t>
            </a:r>
            <a:endParaRPr lang="ja-JP" altLang="ja-JP" sz="3200" dirty="0"/>
          </a:p>
          <a:p>
            <a:r>
              <a:rPr lang="ja-JP" altLang="en-US" sz="3200" b="1" dirty="0" smtClean="0"/>
              <a:t>２</a:t>
            </a:r>
            <a:r>
              <a:rPr lang="en-US" altLang="ja-JP" sz="3200" b="1" dirty="0" smtClean="0"/>
              <a:t>.</a:t>
            </a:r>
            <a:r>
              <a:rPr lang="ja-JP" altLang="ja-JP" sz="3200" b="1" dirty="0" smtClean="0"/>
              <a:t>働き方</a:t>
            </a:r>
            <a:r>
              <a:rPr lang="ja-JP" altLang="ja-JP" sz="3200" b="1" dirty="0"/>
              <a:t>改革の全体像</a:t>
            </a:r>
            <a:endParaRPr lang="ja-JP" altLang="ja-JP" sz="3200" dirty="0"/>
          </a:p>
          <a:p>
            <a:r>
              <a:rPr lang="ja-JP" altLang="en-US" sz="3200" b="1" dirty="0" smtClean="0"/>
              <a:t>３</a:t>
            </a:r>
            <a:r>
              <a:rPr lang="en-US" altLang="ja-JP" sz="3200" b="1" dirty="0" smtClean="0"/>
              <a:t>.</a:t>
            </a:r>
            <a:r>
              <a:rPr lang="ja-JP" altLang="ja-JP" sz="3200" b="1" dirty="0" smtClean="0"/>
              <a:t>働き方</a:t>
            </a:r>
            <a:r>
              <a:rPr lang="ja-JP" altLang="ja-JP" sz="3200" b="1" dirty="0"/>
              <a:t>改革へ向けての課題抽出法</a:t>
            </a:r>
            <a:endParaRPr lang="ja-JP" altLang="ja-JP" sz="3200" dirty="0"/>
          </a:p>
          <a:p>
            <a:r>
              <a:rPr lang="ja-JP" altLang="en-US" sz="3200" b="1" dirty="0" smtClean="0"/>
              <a:t>４</a:t>
            </a:r>
            <a:r>
              <a:rPr lang="en-US" altLang="ja-JP" sz="3200" b="1" dirty="0" smtClean="0"/>
              <a:t>.</a:t>
            </a:r>
            <a:r>
              <a:rPr lang="ja-JP" altLang="ja-JP" sz="3200" b="1" dirty="0" smtClean="0"/>
              <a:t>働く</a:t>
            </a:r>
            <a:r>
              <a:rPr lang="ja-JP" altLang="ja-JP" sz="3200" b="1" dirty="0"/>
              <a:t>方改革の実施テーマ</a:t>
            </a:r>
            <a:endParaRPr lang="ja-JP" altLang="ja-JP" sz="3200" dirty="0"/>
          </a:p>
          <a:p>
            <a:r>
              <a:rPr lang="ja-JP" altLang="en-US" sz="3200" b="1" dirty="0" smtClean="0"/>
              <a:t>５</a:t>
            </a:r>
            <a:r>
              <a:rPr lang="en-US" altLang="ja-JP" sz="3200" b="1" dirty="0" smtClean="0"/>
              <a:t>.</a:t>
            </a:r>
            <a:r>
              <a:rPr lang="ja-JP" altLang="ja-JP" sz="3200" b="1" dirty="0" smtClean="0"/>
              <a:t>平松流</a:t>
            </a:r>
            <a:r>
              <a:rPr lang="ja-JP" altLang="ja-JP" sz="3200" b="1" dirty="0"/>
              <a:t>の「働き方改革コミットメントブック」とは</a:t>
            </a:r>
            <a:endParaRPr lang="ja-JP" altLang="ja-JP" sz="3200" dirty="0"/>
          </a:p>
          <a:p>
            <a:r>
              <a:rPr lang="ja-JP" altLang="en-US" sz="3200" b="1" dirty="0" smtClean="0"/>
              <a:t>６</a:t>
            </a:r>
            <a:r>
              <a:rPr lang="en-US" altLang="ja-JP" sz="3200" b="1" dirty="0" smtClean="0"/>
              <a:t>.</a:t>
            </a:r>
            <a:r>
              <a:rPr lang="ja-JP" altLang="ja-JP" sz="3200" b="1" dirty="0" smtClean="0"/>
              <a:t>閉講</a:t>
            </a:r>
            <a:endParaRPr kumimoji="1" lang="ja-JP" altLang="en-US" sz="3200" dirty="0"/>
          </a:p>
        </p:txBody>
      </p:sp>
    </p:spTree>
    <p:extLst>
      <p:ext uri="{BB962C8B-B14F-4D97-AF65-F5344CB8AC3E}">
        <p14:creationId xmlns:p14="http://schemas.microsoft.com/office/powerpoint/2010/main" val="2061440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1423738" y="3881352"/>
            <a:ext cx="8787062" cy="953103"/>
          </a:xfrm>
          <a:prstGeom prst="round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3370420" y="541094"/>
            <a:ext cx="4669110" cy="646331"/>
          </a:xfrm>
          <a:prstGeom prst="rect">
            <a:avLst/>
          </a:prstGeom>
          <a:noFill/>
          <a:ln>
            <a:noFill/>
          </a:ln>
        </p:spPr>
        <p:txBody>
          <a:bodyPr wrap="square" rtlCol="0">
            <a:spAutoFit/>
          </a:bodyPr>
          <a:lstStyle/>
          <a:p>
            <a:r>
              <a:rPr lang="ja-JP" altLang="en-US" sz="3600" b="1" dirty="0" smtClean="0">
                <a:latin typeface="+mj-ea"/>
                <a:ea typeface="+mj-ea"/>
              </a:rPr>
              <a:t>２</a:t>
            </a:r>
            <a:r>
              <a:rPr lang="en-US" altLang="ja-JP" sz="3600" b="1" dirty="0" smtClean="0">
                <a:latin typeface="+mj-ea"/>
                <a:ea typeface="+mj-ea"/>
              </a:rPr>
              <a:t>.</a:t>
            </a:r>
            <a:r>
              <a:rPr lang="ja-JP" altLang="en-US" sz="3600" b="1" dirty="0" smtClean="0">
                <a:latin typeface="+mj-ea"/>
                <a:ea typeface="+mj-ea"/>
              </a:rPr>
              <a:t>働き方改革の全体像</a:t>
            </a:r>
          </a:p>
        </p:txBody>
      </p:sp>
      <p:sp>
        <p:nvSpPr>
          <p:cNvPr id="6" name="テキスト ボックス 5"/>
          <p:cNvSpPr txBox="1"/>
          <p:nvPr/>
        </p:nvSpPr>
        <p:spPr>
          <a:xfrm>
            <a:off x="1347538" y="1301722"/>
            <a:ext cx="8939462" cy="2308324"/>
          </a:xfrm>
          <a:prstGeom prst="rect">
            <a:avLst/>
          </a:prstGeom>
          <a:noFill/>
        </p:spPr>
        <p:txBody>
          <a:bodyPr wrap="square" rtlCol="0">
            <a:spAutoFit/>
          </a:bodyPr>
          <a:lstStyle/>
          <a:p>
            <a:r>
              <a:rPr lang="ja-JP" altLang="en-US" sz="3600" b="1" dirty="0" smtClean="0">
                <a:latin typeface="+mj-ea"/>
                <a:ea typeface="+mj-ea"/>
              </a:rPr>
              <a:t>・日本政府が働き方改革を進める理由とは？</a:t>
            </a:r>
            <a:endParaRPr lang="en-US" altLang="ja-JP" sz="3600" b="1" dirty="0" smtClean="0">
              <a:latin typeface="+mj-ea"/>
              <a:ea typeface="+mj-ea"/>
            </a:endParaRPr>
          </a:p>
          <a:p>
            <a:r>
              <a:rPr lang="ja-JP" altLang="en-US" sz="3600" b="1" dirty="0" smtClean="0">
                <a:latin typeface="+mj-ea"/>
                <a:ea typeface="+mj-ea"/>
              </a:rPr>
              <a:t>・企業にとっての働き方改革の全体像</a:t>
            </a:r>
            <a:endParaRPr lang="en-US" altLang="ja-JP" sz="3600" b="1" dirty="0" smtClean="0">
              <a:latin typeface="+mj-ea"/>
              <a:ea typeface="+mj-ea"/>
            </a:endParaRPr>
          </a:p>
          <a:p>
            <a:r>
              <a:rPr lang="ja-JP" altLang="en-US" sz="3600" b="1" dirty="0" smtClean="0">
                <a:latin typeface="+mj-ea"/>
                <a:ea typeface="+mj-ea"/>
              </a:rPr>
              <a:t>・検討テーマと対応策</a:t>
            </a:r>
            <a:endParaRPr lang="en-US" altLang="ja-JP" sz="3600" b="1" dirty="0" smtClean="0">
              <a:latin typeface="+mj-ea"/>
              <a:ea typeface="+mj-ea"/>
            </a:endParaRPr>
          </a:p>
          <a:p>
            <a:r>
              <a:rPr lang="ja-JP" altLang="en-US" sz="3600" b="1" dirty="0">
                <a:latin typeface="+mj-ea"/>
                <a:ea typeface="+mj-ea"/>
              </a:rPr>
              <a:t>・</a:t>
            </a:r>
            <a:r>
              <a:rPr lang="ja-JP" altLang="en-US" sz="3600" b="1" dirty="0" err="1">
                <a:latin typeface="+mj-ea"/>
                <a:ea typeface="+mj-ea"/>
              </a:rPr>
              <a:t>今すべき</a:t>
            </a:r>
            <a:r>
              <a:rPr lang="ja-JP" altLang="en-US" sz="3600" b="1" dirty="0">
                <a:latin typeface="+mj-ea"/>
                <a:ea typeface="+mj-ea"/>
              </a:rPr>
              <a:t>「働き方改革」の実現に</a:t>
            </a:r>
            <a:r>
              <a:rPr lang="ja-JP" altLang="en-US" sz="3600" b="1" dirty="0" smtClean="0">
                <a:latin typeface="+mj-ea"/>
                <a:ea typeface="+mj-ea"/>
              </a:rPr>
              <a:t>向けて</a:t>
            </a:r>
            <a:endParaRPr lang="ja-JP" altLang="en-US" sz="3600" b="1" dirty="0">
              <a:latin typeface="+mj-ea"/>
              <a:ea typeface="+mj-ea"/>
            </a:endParaRPr>
          </a:p>
        </p:txBody>
      </p:sp>
      <p:sp>
        <p:nvSpPr>
          <p:cNvPr id="7" name="角丸四角形 6"/>
          <p:cNvSpPr/>
          <p:nvPr/>
        </p:nvSpPr>
        <p:spPr>
          <a:xfrm>
            <a:off x="1499938" y="443426"/>
            <a:ext cx="8410074" cy="854242"/>
          </a:xfrm>
          <a:prstGeom prst="round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1618750" y="4069421"/>
            <a:ext cx="8397038" cy="584775"/>
          </a:xfrm>
          <a:prstGeom prst="rect">
            <a:avLst/>
          </a:prstGeom>
          <a:noFill/>
          <a:ln>
            <a:noFill/>
          </a:ln>
        </p:spPr>
        <p:txBody>
          <a:bodyPr wrap="square" rtlCol="0">
            <a:spAutoFit/>
          </a:bodyPr>
          <a:lstStyle/>
          <a:p>
            <a:r>
              <a:rPr lang="ja-JP" altLang="en-US" sz="3200" b="1" dirty="0" smtClean="0"/>
              <a:t>５</a:t>
            </a:r>
            <a:r>
              <a:rPr lang="en-US" altLang="ja-JP" sz="3200" b="1" dirty="0" smtClean="0"/>
              <a:t>.</a:t>
            </a:r>
            <a:r>
              <a:rPr lang="ja-JP" altLang="ja-JP" sz="3200" b="1" dirty="0" smtClean="0"/>
              <a:t>平松流</a:t>
            </a:r>
            <a:r>
              <a:rPr lang="ja-JP" altLang="ja-JP" sz="3200" b="1" dirty="0"/>
              <a:t>の「働き方改革コミットメントブック」とは</a:t>
            </a:r>
            <a:endParaRPr lang="ja-JP" altLang="ja-JP" sz="3200" dirty="0"/>
          </a:p>
        </p:txBody>
      </p:sp>
      <p:sp>
        <p:nvSpPr>
          <p:cNvPr id="9" name="テキスト ボックス 8"/>
          <p:cNvSpPr txBox="1"/>
          <p:nvPr/>
        </p:nvSpPr>
        <p:spPr>
          <a:xfrm>
            <a:off x="1145222" y="5014714"/>
            <a:ext cx="10252120" cy="1200329"/>
          </a:xfrm>
          <a:prstGeom prst="rect">
            <a:avLst/>
          </a:prstGeom>
          <a:noFill/>
        </p:spPr>
        <p:txBody>
          <a:bodyPr wrap="square" rtlCol="0">
            <a:spAutoFit/>
          </a:bodyPr>
          <a:lstStyle/>
          <a:p>
            <a:r>
              <a:rPr lang="ja-JP" altLang="en-US" sz="3600" b="1" dirty="0" smtClean="0">
                <a:latin typeface="+mj-ea"/>
                <a:ea typeface="+mj-ea"/>
              </a:rPr>
              <a:t>・</a:t>
            </a:r>
            <a:r>
              <a:rPr lang="ja-JP" altLang="en-US" sz="3600" b="1" dirty="0">
                <a:latin typeface="+mj-ea"/>
                <a:ea typeface="+mj-ea"/>
              </a:rPr>
              <a:t>「働き方改革コミットメントブック」とは</a:t>
            </a:r>
          </a:p>
          <a:p>
            <a:r>
              <a:rPr lang="ja-JP" altLang="en-US" sz="3600" b="1" dirty="0" smtClean="0">
                <a:latin typeface="+mj-ea"/>
                <a:ea typeface="+mj-ea"/>
              </a:rPr>
              <a:t>・職場</a:t>
            </a:r>
            <a:r>
              <a:rPr lang="ja-JP" altLang="en-US" sz="3600" b="1" dirty="0">
                <a:latin typeface="+mj-ea"/>
                <a:ea typeface="+mj-ea"/>
              </a:rPr>
              <a:t>での「働き方改革コミットメントブック」の</a:t>
            </a:r>
            <a:r>
              <a:rPr lang="ja-JP" altLang="en-US" sz="3600" b="1" dirty="0" smtClean="0">
                <a:latin typeface="+mj-ea"/>
                <a:ea typeface="+mj-ea"/>
              </a:rPr>
              <a:t>活用法</a:t>
            </a:r>
            <a:endParaRPr lang="ja-JP" altLang="en-US" sz="3600" b="1" dirty="0">
              <a:latin typeface="+mj-ea"/>
              <a:ea typeface="+mj-ea"/>
            </a:endParaRPr>
          </a:p>
        </p:txBody>
      </p:sp>
    </p:spTree>
    <p:extLst>
      <p:ext uri="{BB962C8B-B14F-4D97-AF65-F5344CB8AC3E}">
        <p14:creationId xmlns:p14="http://schemas.microsoft.com/office/powerpoint/2010/main" val="9662286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bwMode="auto">
          <a:xfrm>
            <a:off x="1045029" y="538843"/>
            <a:ext cx="10189028" cy="604157"/>
          </a:xfrm>
          <a:prstGeom prst="rect">
            <a:avLst/>
          </a:prstGeom>
          <a:solidFill>
            <a:srgbClr val="FFC000"/>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74295" tIns="8890" rIns="74295" bIns="8890" numCol="1" anchor="t" anchorCtr="0" compatLnSpc="1">
            <a:prstTxWarp prst="textNoShape">
              <a:avLst/>
            </a:prstTxWarp>
          </a:bodyPr>
          <a:lstStyle/>
          <a:p>
            <a:r>
              <a:rPr lang="ja-JP" altLang="en-US" sz="4000" b="1" dirty="0" smtClean="0">
                <a:solidFill>
                  <a:srgbClr val="FFFFFF"/>
                </a:solidFill>
                <a:latin typeface="Times New Roman" panose="02020603050405020304" pitchFamily="18" charset="0"/>
                <a:cs typeface="ＭＳ Ｐゴシック" panose="020B0600070205080204" pitchFamily="50" charset="-128"/>
              </a:rPr>
              <a:t>　　　　　　　　</a:t>
            </a:r>
            <a:r>
              <a:rPr lang="ja-JP" altLang="en-US" sz="4000" b="1" dirty="0" smtClean="0">
                <a:solidFill>
                  <a:srgbClr val="FFFFFF"/>
                </a:solidFill>
                <a:latin typeface="Times New Roman" panose="02020603050405020304" pitchFamily="18" charset="0"/>
                <a:cs typeface="ＭＳ Ｐゴシック" panose="020B0600070205080204" pitchFamily="50" charset="-128"/>
              </a:rPr>
              <a:t>   </a:t>
            </a:r>
            <a:r>
              <a:rPr lang="ja-JP" altLang="ja-JP" sz="4000" b="1" dirty="0" smtClean="0">
                <a:solidFill>
                  <a:srgbClr val="FFFFFF"/>
                </a:solidFill>
                <a:latin typeface="Times New Roman" panose="02020603050405020304" pitchFamily="18" charset="0"/>
                <a:cs typeface="ＭＳ Ｐゴシック" panose="020B0600070205080204" pitchFamily="50" charset="-128"/>
              </a:rPr>
              <a:t>講師</a:t>
            </a:r>
            <a:r>
              <a:rPr lang="ja-JP" altLang="ja-JP" sz="4000" b="1" dirty="0">
                <a:solidFill>
                  <a:srgbClr val="FFFFFF"/>
                </a:solidFill>
                <a:latin typeface="Times New Roman" panose="02020603050405020304" pitchFamily="18" charset="0"/>
                <a:cs typeface="ＭＳ Ｐゴシック" panose="020B0600070205080204" pitchFamily="50" charset="-128"/>
              </a:rPr>
              <a:t>プロフィール</a:t>
            </a:r>
            <a:endParaRPr lang="ja-JP" altLang="en-US" sz="4000" dirty="0"/>
          </a:p>
        </p:txBody>
      </p:sp>
      <p:sp>
        <p:nvSpPr>
          <p:cNvPr id="7" name="テキスト ボックス 6"/>
          <p:cNvSpPr txBox="1"/>
          <p:nvPr/>
        </p:nvSpPr>
        <p:spPr>
          <a:xfrm>
            <a:off x="1045030" y="1886733"/>
            <a:ext cx="10156370" cy="4431983"/>
          </a:xfrm>
          <a:prstGeom prst="rect">
            <a:avLst/>
          </a:prstGeom>
          <a:noFill/>
          <a:ln w="28575">
            <a:solidFill>
              <a:schemeClr val="accent4"/>
            </a:solidFill>
          </a:ln>
        </p:spPr>
        <p:txBody>
          <a:bodyPr wrap="square" rtlCol="0">
            <a:spAutoFit/>
          </a:bodyPr>
          <a:lstStyle/>
          <a:p>
            <a:endParaRPr kumimoji="1" lang="en-US" altLang="ja-JP" dirty="0" smtClean="0"/>
          </a:p>
          <a:p>
            <a:r>
              <a:rPr kumimoji="1" lang="ja-JP" altLang="en-US" sz="2400" b="1" dirty="0" smtClean="0">
                <a:solidFill>
                  <a:schemeClr val="accent2"/>
                </a:solidFill>
              </a:rPr>
              <a:t>平松　直起（ひらまつ　なおき）</a:t>
            </a:r>
            <a:endParaRPr kumimoji="1" lang="en-US" altLang="ja-JP" sz="2400" b="1" dirty="0" smtClean="0">
              <a:solidFill>
                <a:schemeClr val="accent2"/>
              </a:solidFill>
            </a:endParaRPr>
          </a:p>
          <a:p>
            <a:r>
              <a:rPr lang="ja-JP" altLang="en-US" sz="2400" b="1" dirty="0" smtClean="0">
                <a:solidFill>
                  <a:schemeClr val="accent2"/>
                </a:solidFill>
              </a:rPr>
              <a:t>　</a:t>
            </a:r>
            <a:endParaRPr lang="en-US" altLang="ja-JP" sz="2400" b="1" dirty="0" smtClean="0">
              <a:solidFill>
                <a:schemeClr val="accent2"/>
              </a:solidFill>
            </a:endParaRPr>
          </a:p>
          <a:p>
            <a:r>
              <a:rPr lang="ja-JP" altLang="en-US" sz="2400" b="1" dirty="0">
                <a:solidFill>
                  <a:schemeClr val="accent2"/>
                </a:solidFill>
              </a:rPr>
              <a:t>　</a:t>
            </a:r>
            <a:r>
              <a:rPr lang="ja-JP" altLang="en-US" sz="2400" b="1" dirty="0" smtClean="0">
                <a:solidFill>
                  <a:schemeClr val="accent2"/>
                </a:solidFill>
              </a:rPr>
              <a:t> 株式会社 アイル アソシエイツ 代表取締役社長</a:t>
            </a:r>
          </a:p>
          <a:p>
            <a:r>
              <a:rPr lang="ja-JP" altLang="en-US" sz="2400" b="1" dirty="0" smtClean="0">
                <a:solidFill>
                  <a:schemeClr val="accent2"/>
                </a:solidFill>
              </a:rPr>
              <a:t>    改革コンサルタント</a:t>
            </a:r>
          </a:p>
          <a:p>
            <a:r>
              <a:rPr lang="ja-JP" altLang="en-US" sz="2400" b="1" dirty="0" smtClean="0">
                <a:solidFill>
                  <a:schemeClr val="accent2"/>
                </a:solidFill>
              </a:rPr>
              <a:t>　 経営コンサルタント</a:t>
            </a:r>
          </a:p>
          <a:p>
            <a:endParaRPr lang="en-US" altLang="ja-JP" sz="2400" b="1" dirty="0">
              <a:solidFill>
                <a:schemeClr val="accent2"/>
              </a:solidFill>
            </a:endParaRPr>
          </a:p>
          <a:p>
            <a:r>
              <a:rPr lang="ja-JP" altLang="en-US" sz="2400" b="1" dirty="0">
                <a:solidFill>
                  <a:schemeClr val="accent2"/>
                </a:solidFill>
              </a:rPr>
              <a:t>講演・企業</a:t>
            </a:r>
            <a:r>
              <a:rPr lang="ja-JP" altLang="en-US" sz="2400" b="1" dirty="0" smtClean="0">
                <a:solidFill>
                  <a:schemeClr val="accent2"/>
                </a:solidFill>
              </a:rPr>
              <a:t>指導１０万人、３</a:t>
            </a:r>
            <a:r>
              <a:rPr lang="en-US" altLang="ja-JP" sz="2400" b="1" dirty="0" smtClean="0">
                <a:solidFill>
                  <a:schemeClr val="accent2"/>
                </a:solidFill>
              </a:rPr>
              <a:t>,</a:t>
            </a:r>
            <a:r>
              <a:rPr lang="ja-JP" altLang="en-US" sz="2400" b="1" dirty="0" smtClean="0">
                <a:solidFill>
                  <a:schemeClr val="accent2"/>
                </a:solidFill>
              </a:rPr>
              <a:t>０００社</a:t>
            </a:r>
            <a:r>
              <a:rPr lang="ja-JP" altLang="en-US" sz="2400" b="1" dirty="0">
                <a:solidFill>
                  <a:schemeClr val="accent2"/>
                </a:solidFill>
              </a:rPr>
              <a:t>以上の実績を持つ改革コンサルタント。</a:t>
            </a:r>
            <a:endParaRPr kumimoji="1" lang="en-US" altLang="ja-JP" sz="2400" b="1" dirty="0" smtClean="0">
              <a:solidFill>
                <a:schemeClr val="accent2"/>
              </a:solidFill>
            </a:endParaRPr>
          </a:p>
          <a:p>
            <a:r>
              <a:rPr lang="ja-JP" altLang="en-US" sz="2400" b="1" dirty="0" smtClean="0">
                <a:solidFill>
                  <a:schemeClr val="accent2"/>
                </a:solidFill>
              </a:rPr>
              <a:t>実力・経験をかね備え、人気が高く、金融機関からは年間指導依頼数</a:t>
            </a:r>
          </a:p>
          <a:p>
            <a:r>
              <a:rPr lang="ja-JP" altLang="en-US" sz="2400" b="1" dirty="0" smtClean="0">
                <a:solidFill>
                  <a:schemeClr val="accent2"/>
                </a:solidFill>
              </a:rPr>
              <a:t>１０年連続ＮＯ１の経営コンサルタントである。</a:t>
            </a:r>
            <a:endParaRPr lang="en-US" altLang="ja-JP" sz="2400" b="1" dirty="0" smtClean="0">
              <a:solidFill>
                <a:schemeClr val="accent2"/>
              </a:solidFill>
            </a:endParaRPr>
          </a:p>
          <a:p>
            <a:r>
              <a:rPr lang="ja-JP" altLang="en-US" sz="2400" b="1" dirty="0" smtClean="0">
                <a:solidFill>
                  <a:schemeClr val="accent2"/>
                </a:solidFill>
              </a:rPr>
              <a:t>多くの企業の失敗に注目し、成長に向けての指導と講演に取り組んでいる。</a:t>
            </a:r>
            <a:endParaRPr kumimoji="1" lang="en-US" altLang="ja-JP" sz="2400" b="1" dirty="0" smtClean="0">
              <a:solidFill>
                <a:schemeClr val="accent2"/>
              </a:solidFill>
            </a:endParaRPr>
          </a:p>
          <a:p>
            <a:endParaRPr lang="en-US" altLang="ja-JP" sz="2400" b="1" dirty="0">
              <a:solidFill>
                <a:schemeClr val="accent2"/>
              </a:solidFill>
            </a:endParaRPr>
          </a:p>
        </p:txBody>
      </p:sp>
      <p:pic>
        <p:nvPicPr>
          <p:cNvPr id="8" name="図 7" descr="C:\共有2\ぱぱっとねっと\ぱぱっとねっと7月\ぱぱっとねっと７月3\①講師プロフィール\更新\平松直起.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39401" y="2196977"/>
            <a:ext cx="1516042" cy="1885166"/>
          </a:xfrm>
          <a:prstGeom prst="rect">
            <a:avLst/>
          </a:prstGeom>
          <a:noFill/>
          <a:ln>
            <a:noFill/>
          </a:ln>
        </p:spPr>
      </p:pic>
    </p:spTree>
    <p:extLst>
      <p:ext uri="{BB962C8B-B14F-4D97-AF65-F5344CB8AC3E}">
        <p14:creationId xmlns:p14="http://schemas.microsoft.com/office/powerpoint/2010/main" val="4223937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961" y="1909719"/>
            <a:ext cx="3202119" cy="4506686"/>
          </a:xfrm>
          <a:prstGeom prst="rect">
            <a:avLst/>
          </a:prstGeom>
          <a:ln w="12700">
            <a:noFill/>
          </a:ln>
        </p:spPr>
      </p:pic>
      <p:sp>
        <p:nvSpPr>
          <p:cNvPr id="8" name="テキスト ボックス 1"/>
          <p:cNvSpPr txBox="1"/>
          <p:nvPr/>
        </p:nvSpPr>
        <p:spPr>
          <a:xfrm>
            <a:off x="8406490" y="2235569"/>
            <a:ext cx="3399067" cy="3854988"/>
          </a:xfrm>
          <a:prstGeom prst="rect">
            <a:avLst/>
          </a:prstGeom>
          <a:solidFill>
            <a:sysClr val="window" lastClr="FFFFFF"/>
          </a:solidFill>
          <a:ln w="28575">
            <a:solidFill>
              <a:schemeClr val="accent4"/>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1070610" algn="just"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＜目次＞</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altLang="ja-JP" sz="800" b="1" kern="100" dirty="0">
              <a:solidFill>
                <a:sysClr val="windowText" lastClr="000000"/>
              </a:solidFill>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100" cap="none" spc="0" normalizeH="0" baseline="0" noProof="0" dirty="0" smtClean="0">
                <a:ln>
                  <a:noFill/>
                </a:ln>
                <a:solidFill>
                  <a:sysClr val="windowText" lastClr="000000"/>
                </a:solidFill>
                <a:effectLst/>
                <a:uLnTx/>
                <a:uFillTx/>
                <a:latin typeface="+mj-ea"/>
                <a:ea typeface="+mj-ea"/>
                <a:cs typeface="Times New Roman" panose="02020603050405020304" pitchFamily="18" charset="0"/>
              </a:rPr>
              <a:t>はじめ</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に</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 </a:t>
            </a:r>
            <a:r>
              <a:rPr kumimoji="0" lang="ja-JP" altLang="en-US" sz="2000" b="1" i="0" u="none" strike="noStrike" kern="100" cap="none" spc="0" normalizeH="0" baseline="0" noProof="0" dirty="0" smtClean="0">
                <a:ln>
                  <a:noFill/>
                </a:ln>
                <a:solidFill>
                  <a:sysClr val="windowText" lastClr="000000"/>
                </a:solidFill>
                <a:effectLst/>
                <a:uLnTx/>
                <a:uFillTx/>
                <a:latin typeface="+mj-ea"/>
                <a:ea typeface="+mj-ea"/>
                <a:cs typeface="Times New Roman" panose="02020603050405020304" pitchFamily="18" charset="0"/>
              </a:rPr>
              <a:t>第</a:t>
            </a:r>
            <a:r>
              <a:rPr kumimoji="0" lang="en-US" sz="2000" b="1" i="0" u="none" strike="noStrike" kern="100" cap="none" spc="0" normalizeH="0" baseline="0" noProof="0" dirty="0" smtClean="0">
                <a:ln>
                  <a:noFill/>
                </a:ln>
                <a:solidFill>
                  <a:sysClr val="windowText" lastClr="000000"/>
                </a:solidFill>
                <a:effectLst/>
                <a:uLnTx/>
                <a:uFillTx/>
                <a:latin typeface="+mj-ea"/>
                <a:ea typeface="+mj-ea"/>
                <a:cs typeface="Times New Roman" panose="02020603050405020304" pitchFamily="18" charset="0"/>
              </a:rPr>
              <a:t>1</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章 伝え方編</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第</a:t>
            </a:r>
            <a:r>
              <a:rPr kumimoji="0" 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2</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章 中間報告編</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第</a:t>
            </a:r>
            <a:r>
              <a:rPr kumimoji="0" 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3</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章 結果報告編</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第</a:t>
            </a:r>
            <a:r>
              <a:rPr kumimoji="0" 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4</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章 トラブル報告編</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第</a:t>
            </a:r>
            <a:r>
              <a:rPr kumimoji="0" 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5</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章 連絡編</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第</a:t>
            </a:r>
            <a:r>
              <a:rPr kumimoji="0" 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6</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章 相談編</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第</a:t>
            </a:r>
            <a:r>
              <a:rPr kumimoji="0" 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7</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章 チームの仕組み作り編</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第</a:t>
            </a:r>
            <a:r>
              <a:rPr kumimoji="0" 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8</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章 ステップアップ編</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 </a:t>
            </a:r>
            <a:r>
              <a:rPr kumimoji="0" lang="ja-JP" altLang="en-US" sz="2000" b="1" i="0" u="none" strike="noStrike" kern="100" cap="none" spc="0" normalizeH="0" baseline="0" noProof="0" dirty="0" smtClean="0">
                <a:ln>
                  <a:noFill/>
                </a:ln>
                <a:solidFill>
                  <a:sysClr val="windowText" lastClr="000000"/>
                </a:solidFill>
                <a:effectLst/>
                <a:uLnTx/>
                <a:uFillTx/>
                <a:latin typeface="+mj-ea"/>
                <a:ea typeface="+mj-ea"/>
                <a:cs typeface="Times New Roman" panose="02020603050405020304" pitchFamily="18" charset="0"/>
              </a:rPr>
              <a:t>おわり</a:t>
            </a:r>
            <a:r>
              <a:rPr kumimoji="0" lang="ja-JP" altLang="en-US" sz="2000" b="1"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rPr>
              <a:t>に</a:t>
            </a:r>
            <a:endParaRPr kumimoji="0" lang="ja-JP" altLang="en-US" sz="2000" b="0" i="0" u="none" strike="noStrike" kern="100" cap="none" spc="0" normalizeH="0" baseline="0" noProof="0" dirty="0">
              <a:ln>
                <a:noFill/>
              </a:ln>
              <a:solidFill>
                <a:sysClr val="windowText" lastClr="000000"/>
              </a:solidFill>
              <a:effectLst/>
              <a:uLnTx/>
              <a:uFillTx/>
              <a:latin typeface="+mj-ea"/>
              <a:ea typeface="+mj-ea"/>
              <a:cs typeface="Times New Roman" panose="02020603050405020304" pitchFamily="18" charset="0"/>
            </a:endParaRPr>
          </a:p>
        </p:txBody>
      </p:sp>
      <p:sp>
        <p:nvSpPr>
          <p:cNvPr id="10" name="テキスト ボックス 1"/>
          <p:cNvSpPr txBox="1"/>
          <p:nvPr/>
        </p:nvSpPr>
        <p:spPr>
          <a:xfrm>
            <a:off x="228598" y="422331"/>
            <a:ext cx="11201401" cy="1439126"/>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lvl="0" indent="1070610"/>
            <a:r>
              <a:rPr lang="ja-JP" altLang="en-US" sz="4400" dirty="0" smtClean="0"/>
              <a:t>伝達力・実績ＵＰ！　</a:t>
            </a:r>
            <a:r>
              <a:rPr lang="ja-JP" altLang="en-US" sz="4400" dirty="0" smtClean="0">
                <a:solidFill>
                  <a:schemeClr val="accent5">
                    <a:lumMod val="75000"/>
                  </a:schemeClr>
                </a:solidFill>
              </a:rPr>
              <a:t>仕事の評価が</a:t>
            </a:r>
            <a:endParaRPr lang="en-US" altLang="ja-JP" sz="4400" dirty="0" smtClean="0">
              <a:solidFill>
                <a:schemeClr val="accent5">
                  <a:lumMod val="75000"/>
                </a:schemeClr>
              </a:solidFill>
            </a:endParaRPr>
          </a:p>
          <a:p>
            <a:pPr lvl="0" indent="1070610"/>
            <a:r>
              <a:rPr lang="ja-JP" altLang="en-US" sz="4400" dirty="0" smtClean="0"/>
              <a:t>　　グングン</a:t>
            </a:r>
            <a:r>
              <a:rPr lang="ja-JP" altLang="en-US" sz="4400" dirty="0" smtClean="0">
                <a:solidFill>
                  <a:schemeClr val="accent5">
                    <a:lumMod val="75000"/>
                  </a:schemeClr>
                </a:solidFill>
              </a:rPr>
              <a:t>上がる人</a:t>
            </a:r>
            <a:r>
              <a:rPr lang="ja-JP" altLang="en-US" sz="4400" dirty="0" smtClean="0"/>
              <a:t>の報・連・相のワザ</a:t>
            </a:r>
            <a:endParaRPr kumimoji="0" lang="ja-JP" altLang="en-US" sz="4400" b="0" i="0" u="none" strike="noStrike" kern="100" cap="none" spc="0" normalizeH="0" baseline="0" noProof="0" dirty="0">
              <a:ln>
                <a:noFill/>
              </a:ln>
              <a:solidFill>
                <a:sysClr val="windowText" lastClr="000000"/>
              </a:solidFill>
              <a:effectLst/>
              <a:uLnTx/>
              <a:uFillTx/>
              <a:latin typeface="Century" panose="020F0502020204030204"/>
              <a:ea typeface="ＭＳ 明朝" panose="02020609040205080304" pitchFamily="17" charset="-128"/>
              <a:cs typeface="Times New Roman" panose="02020603050405020304" pitchFamily="18" charset="0"/>
            </a:endParaRPr>
          </a:p>
        </p:txBody>
      </p:sp>
      <p:sp>
        <p:nvSpPr>
          <p:cNvPr id="12" name="テキスト ボックス 2"/>
          <p:cNvSpPr txBox="1"/>
          <p:nvPr/>
        </p:nvSpPr>
        <p:spPr>
          <a:xfrm>
            <a:off x="3847093" y="2235568"/>
            <a:ext cx="4227384" cy="3854988"/>
          </a:xfrm>
          <a:prstGeom prst="rect">
            <a:avLst/>
          </a:prstGeom>
          <a:solidFill>
            <a:sysClr val="window" lastClr="FFFFFF"/>
          </a:solidFill>
          <a:ln w="28575">
            <a:solidFill>
              <a:schemeClr val="accent4"/>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altLang="en-US" sz="2000" b="1" kern="100" dirty="0" smtClean="0">
                <a:effectLst/>
                <a:latin typeface="+mj-ea"/>
                <a:ea typeface="+mj-ea"/>
                <a:cs typeface="Times New Roman" panose="02020603050405020304" pitchFamily="18" charset="0"/>
              </a:rPr>
              <a:t>　　　　　　　　＜内容＞</a:t>
            </a:r>
            <a:endParaRPr lang="en-US" altLang="ja-JP" sz="2000" b="1" kern="100" dirty="0" smtClean="0">
              <a:effectLst/>
              <a:latin typeface="+mj-ea"/>
              <a:ea typeface="+mj-ea"/>
              <a:cs typeface="Times New Roman" panose="02020603050405020304" pitchFamily="18" charset="0"/>
            </a:endParaRPr>
          </a:p>
          <a:p>
            <a:pPr algn="just">
              <a:spcAft>
                <a:spcPts val="0"/>
              </a:spcAft>
            </a:pPr>
            <a:r>
              <a:rPr lang="ja-JP" sz="2000" b="1" kern="100" dirty="0" smtClean="0">
                <a:effectLst/>
                <a:latin typeface="+mj-ea"/>
                <a:ea typeface="+mj-ea"/>
                <a:cs typeface="Times New Roman" panose="02020603050405020304" pitchFamily="18" charset="0"/>
              </a:rPr>
              <a:t>仕事</a:t>
            </a:r>
            <a:r>
              <a:rPr lang="ja-JP" sz="2000" b="1" kern="100" dirty="0">
                <a:effectLst/>
                <a:latin typeface="+mj-ea"/>
                <a:ea typeface="+mj-ea"/>
                <a:cs typeface="Times New Roman" panose="02020603050405020304" pitchFamily="18" charset="0"/>
              </a:rPr>
              <a:t>の実力はあるのに、報・連・相がたらず</a:t>
            </a:r>
            <a:r>
              <a:rPr lang="ja-JP" sz="2000" b="1" kern="100" dirty="0" smtClean="0">
                <a:effectLst/>
                <a:latin typeface="+mj-ea"/>
                <a:ea typeface="+mj-ea"/>
                <a:cs typeface="Times New Roman" panose="02020603050405020304" pitchFamily="18" charset="0"/>
              </a:rPr>
              <a:t>、損</a:t>
            </a:r>
            <a:r>
              <a:rPr lang="ja-JP" sz="2000" b="1" kern="100" dirty="0">
                <a:effectLst/>
                <a:latin typeface="+mj-ea"/>
                <a:ea typeface="+mj-ea"/>
                <a:cs typeface="Times New Roman" panose="02020603050405020304" pitchFamily="18" charset="0"/>
              </a:rPr>
              <a:t>をしている社員は多い。</a:t>
            </a:r>
            <a:endParaRPr lang="ja-JP" sz="2000" kern="100" dirty="0">
              <a:effectLst/>
              <a:latin typeface="+mj-ea"/>
              <a:ea typeface="+mj-ea"/>
              <a:cs typeface="Times New Roman" panose="02020603050405020304" pitchFamily="18" charset="0"/>
            </a:endParaRPr>
          </a:p>
          <a:p>
            <a:pPr algn="just">
              <a:spcAft>
                <a:spcPts val="0"/>
              </a:spcAft>
            </a:pPr>
            <a:r>
              <a:rPr lang="ja-JP" sz="2000" b="1" kern="100" dirty="0">
                <a:effectLst/>
                <a:latin typeface="+mj-ea"/>
                <a:ea typeface="+mj-ea"/>
                <a:cs typeface="Times New Roman" panose="02020603050405020304" pitchFamily="18" charset="0"/>
              </a:rPr>
              <a:t>上司・同僚の連携をスムーズにし、仕事を</a:t>
            </a:r>
            <a:r>
              <a:rPr lang="ja-JP" sz="2000" b="1" kern="100" dirty="0" smtClean="0">
                <a:effectLst/>
                <a:latin typeface="+mj-ea"/>
                <a:ea typeface="+mj-ea"/>
                <a:cs typeface="Times New Roman" panose="02020603050405020304" pitchFamily="18" charset="0"/>
              </a:rPr>
              <a:t>すすめて</a:t>
            </a:r>
            <a:r>
              <a:rPr lang="ja-JP" sz="2000" b="1" kern="100" dirty="0">
                <a:effectLst/>
                <a:latin typeface="+mj-ea"/>
                <a:ea typeface="+mj-ea"/>
                <a:cs typeface="Times New Roman" panose="02020603050405020304" pitchFamily="18" charset="0"/>
              </a:rPr>
              <a:t>いくためにも、報・連・相</a:t>
            </a:r>
            <a:r>
              <a:rPr lang="ja-JP" sz="2000" b="1" kern="100" dirty="0" smtClean="0">
                <a:effectLst/>
                <a:latin typeface="+mj-ea"/>
                <a:ea typeface="+mj-ea"/>
                <a:cs typeface="Times New Roman" panose="02020603050405020304" pitchFamily="18" charset="0"/>
              </a:rPr>
              <a:t>が必要</a:t>
            </a:r>
            <a:r>
              <a:rPr lang="ja-JP" sz="2000" b="1" kern="100" dirty="0">
                <a:effectLst/>
                <a:latin typeface="+mj-ea"/>
                <a:ea typeface="+mj-ea"/>
                <a:cs typeface="Times New Roman" panose="02020603050405020304" pitchFamily="18" charset="0"/>
              </a:rPr>
              <a:t>だ。</a:t>
            </a:r>
            <a:endParaRPr lang="ja-JP" sz="2000" kern="100" dirty="0">
              <a:effectLst/>
              <a:latin typeface="+mj-ea"/>
              <a:ea typeface="+mj-ea"/>
              <a:cs typeface="Times New Roman" panose="02020603050405020304" pitchFamily="18" charset="0"/>
            </a:endParaRPr>
          </a:p>
          <a:p>
            <a:pPr algn="just">
              <a:spcAft>
                <a:spcPts val="0"/>
              </a:spcAft>
            </a:pPr>
            <a:r>
              <a:rPr lang="ja-JP" sz="2000" b="1" kern="100" dirty="0">
                <a:effectLst/>
                <a:latin typeface="+mj-ea"/>
                <a:ea typeface="+mj-ea"/>
                <a:cs typeface="Times New Roman" panose="02020603050405020304" pitchFamily="18" charset="0"/>
              </a:rPr>
              <a:t>過不足なく報・連・</a:t>
            </a:r>
            <a:r>
              <a:rPr lang="ja-JP" sz="2000" b="1" kern="100" dirty="0" err="1">
                <a:effectLst/>
                <a:latin typeface="+mj-ea"/>
                <a:ea typeface="+mj-ea"/>
                <a:cs typeface="Times New Roman" panose="02020603050405020304" pitchFamily="18" charset="0"/>
              </a:rPr>
              <a:t>相するには</a:t>
            </a:r>
            <a:r>
              <a:rPr lang="ja-JP" sz="2000" b="1" kern="100" dirty="0">
                <a:effectLst/>
                <a:latin typeface="+mj-ea"/>
                <a:ea typeface="+mj-ea"/>
                <a:cs typeface="Times New Roman" panose="02020603050405020304" pitchFamily="18" charset="0"/>
              </a:rPr>
              <a:t>、どのような</a:t>
            </a:r>
            <a:r>
              <a:rPr lang="ja-JP" sz="2000" b="1" kern="100" dirty="0" smtClean="0">
                <a:effectLst/>
                <a:latin typeface="+mj-ea"/>
                <a:ea typeface="+mj-ea"/>
                <a:cs typeface="Times New Roman" panose="02020603050405020304" pitchFamily="18" charset="0"/>
              </a:rPr>
              <a:t>伝達法</a:t>
            </a:r>
            <a:r>
              <a:rPr lang="ja-JP" sz="2000" b="1" kern="100" dirty="0">
                <a:effectLst/>
                <a:latin typeface="+mj-ea"/>
                <a:ea typeface="+mj-ea"/>
                <a:cs typeface="Times New Roman" panose="02020603050405020304" pitchFamily="18" charset="0"/>
              </a:rPr>
              <a:t>で伝え、どう手順を踏んでいくのか。</a:t>
            </a:r>
            <a:endParaRPr lang="ja-JP" sz="2000" kern="100" dirty="0">
              <a:effectLst/>
              <a:latin typeface="+mj-ea"/>
              <a:ea typeface="+mj-ea"/>
              <a:cs typeface="Times New Roman" panose="02020603050405020304" pitchFamily="18" charset="0"/>
            </a:endParaRPr>
          </a:p>
          <a:p>
            <a:pPr algn="just">
              <a:spcAft>
                <a:spcPts val="0"/>
              </a:spcAft>
            </a:pPr>
            <a:r>
              <a:rPr lang="ja-JP" sz="2000" b="1" kern="100" dirty="0">
                <a:effectLst/>
                <a:latin typeface="+mj-ea"/>
                <a:ea typeface="+mj-ea"/>
                <a:cs typeface="Times New Roman" panose="02020603050405020304" pitchFamily="18" charset="0"/>
              </a:rPr>
              <a:t>メールや報告書の書き方などにも触れることで</a:t>
            </a:r>
            <a:r>
              <a:rPr lang="ja-JP" sz="2000" b="1" kern="100" dirty="0" smtClean="0">
                <a:effectLst/>
                <a:latin typeface="+mj-ea"/>
                <a:ea typeface="+mj-ea"/>
                <a:cs typeface="Times New Roman" panose="02020603050405020304" pitchFamily="18" charset="0"/>
              </a:rPr>
              <a:t>、話力</a:t>
            </a:r>
            <a:r>
              <a:rPr lang="ja-JP" sz="2000" b="1" kern="100" dirty="0">
                <a:effectLst/>
                <a:latin typeface="+mj-ea"/>
                <a:ea typeface="+mj-ea"/>
                <a:cs typeface="Times New Roman" panose="02020603050405020304" pitchFamily="18" charset="0"/>
              </a:rPr>
              <a:t>だけでなく伝達力も上がる。</a:t>
            </a:r>
            <a:endParaRPr lang="ja-JP" sz="2000" kern="100" dirty="0">
              <a:effectLst/>
              <a:latin typeface="+mj-ea"/>
              <a:ea typeface="+mj-ea"/>
              <a:cs typeface="Times New Roman" panose="02020603050405020304" pitchFamily="18" charset="0"/>
            </a:endParaRPr>
          </a:p>
        </p:txBody>
      </p:sp>
    </p:spTree>
    <p:extLst>
      <p:ext uri="{BB962C8B-B14F-4D97-AF65-F5344CB8AC3E}">
        <p14:creationId xmlns:p14="http://schemas.microsoft.com/office/powerpoint/2010/main" val="20392153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162</Words>
  <Application>Microsoft Office PowerPoint</Application>
  <PresentationFormat>ワイド画面</PresentationFormat>
  <Paragraphs>55</Paragraphs>
  <Slides>5</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vt:i4>
      </vt:variant>
    </vt:vector>
  </HeadingPairs>
  <TitlesOfParts>
    <vt:vector size="13" baseType="lpstr">
      <vt:lpstr>ＭＳ Ｐゴシック</vt:lpstr>
      <vt:lpstr>ＭＳ 明朝</vt:lpstr>
      <vt:lpstr>Arial</vt:lpstr>
      <vt:lpstr>Calibri</vt:lpstr>
      <vt:lpstr>Calibri Light</vt:lpstr>
      <vt:lpstr>Century</vt:lpstr>
      <vt:lpstr>Times New Roman</vt:lpstr>
      <vt:lpstr>Office テーマ</vt:lpstr>
      <vt:lpstr>~働き方改革が問われる時代~ 今すべき 「働き方改革」の取組み方</vt:lpstr>
      <vt:lpstr>　　　　　　　　   　　　講演内容</vt:lpstr>
      <vt:lpstr>PowerPoint プレゼンテーション</vt:lpstr>
      <vt:lpstr>　　　　　　　　   講師プロフィール</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~働き方改革が問われる時代~ 今すべき 「働き方改革」の取組み方</dc:title>
  <dc:creator>PC2</dc:creator>
  <cp:lastModifiedBy>PC2</cp:lastModifiedBy>
  <cp:revision>10</cp:revision>
  <dcterms:created xsi:type="dcterms:W3CDTF">2019-04-12T00:48:33Z</dcterms:created>
  <dcterms:modified xsi:type="dcterms:W3CDTF">2019-04-12T02:54:58Z</dcterms:modified>
</cp:coreProperties>
</file>