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6"/>
  </p:notesMasterIdLst>
  <p:sldIdLst>
    <p:sldId id="256" r:id="rId2"/>
    <p:sldId id="613" r:id="rId3"/>
    <p:sldId id="614" r:id="rId4"/>
    <p:sldId id="615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EBB54-7640-48EA-BCE0-FC0E6BC7BFC5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5AA23-A9BA-4E45-95E4-06D554DB6CF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32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627-77AE-4F1F-8F40-9896279D4633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56AF-A0DE-4DCE-B3DF-F3C34DCC42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627-77AE-4F1F-8F40-9896279D4633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56AF-A0DE-4DCE-B3DF-F3C34DCC42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627-77AE-4F1F-8F40-9896279D4633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56AF-A0DE-4DCE-B3DF-F3C34DCC42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627-77AE-4F1F-8F40-9896279D4633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56AF-A0DE-4DCE-B3DF-F3C34DCC42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627-77AE-4F1F-8F40-9896279D4633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56AF-A0DE-4DCE-B3DF-F3C34DCC42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627-77AE-4F1F-8F40-9896279D4633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56AF-A0DE-4DCE-B3DF-F3C34DCC42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627-77AE-4F1F-8F40-9896279D4633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56AF-A0DE-4DCE-B3DF-F3C34DCC42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627-77AE-4F1F-8F40-9896279D4633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56AF-A0DE-4DCE-B3DF-F3C34DCC42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627-77AE-4F1F-8F40-9896279D4633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56AF-A0DE-4DCE-B3DF-F3C34DCC42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627-77AE-4F1F-8F40-9896279D4633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56AF-A0DE-4DCE-B3DF-F3C34DCC42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627-77AE-4F1F-8F40-9896279D4633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56AF-A0DE-4DCE-B3DF-F3C34DCC42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E0627-77AE-4F1F-8F40-9896279D4633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756AF-A0DE-4DCE-B3DF-F3C34DCC42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1800199"/>
          </a:xfrm>
        </p:spPr>
        <p:txBody>
          <a:bodyPr>
            <a:normAutofit fontScale="90000"/>
          </a:bodyPr>
          <a:lstStyle/>
          <a:p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/>
            </a:r>
            <a:b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</a:br>
            <a:r>
              <a:rPr lang="ja-JP" altLang="en-US" sz="53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外国人視点からの</a:t>
            </a:r>
            <a:r>
              <a:rPr lang="en-US" altLang="ja-JP" sz="53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/>
            </a:r>
            <a:br>
              <a:rPr lang="en-US" altLang="ja-JP" sz="53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</a:br>
            <a:r>
              <a:rPr lang="ja-JP" altLang="en-US" sz="53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“東京の魅力”と</a:t>
            </a:r>
            <a:r>
              <a:rPr lang="ja-JP" altLang="en-US" sz="49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今後の対策</a:t>
            </a:r>
            <a:r>
              <a:rPr lang="ja-JP" altLang="en-US" sz="4900" b="1" dirty="0" smtClean="0">
                <a:solidFill>
                  <a:srgbClr val="0000FF"/>
                </a:solidFill>
                <a:latin typeface="ＭＳ Ｐ明朝" pitchFamily="18" charset="-128"/>
                <a:ea typeface="ＭＳ Ｐ明朝" pitchFamily="18" charset="-128"/>
              </a:rPr>
              <a:t>！</a:t>
            </a:r>
            <a:r>
              <a:rPr lang="ja-JP" altLang="en-US" sz="4900" b="1" dirty="0"/>
              <a:t/>
            </a:r>
            <a:br>
              <a:rPr lang="ja-JP" altLang="en-US" sz="4900" b="1" dirty="0"/>
            </a:br>
            <a:endParaRPr kumimoji="1" lang="ja-JP" altLang="en-US" sz="49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99592" y="2780928"/>
            <a:ext cx="7200800" cy="1656184"/>
          </a:xfrm>
        </p:spPr>
        <p:txBody>
          <a:bodyPr>
            <a:noAutofit/>
          </a:bodyPr>
          <a:lstStyle/>
          <a:p>
            <a:r>
              <a:rPr lang="en-US" altLang="ja-JP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〜</a:t>
            </a:r>
            <a:r>
              <a:rPr lang="ja-JP" alt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訪日客</a:t>
            </a:r>
            <a:r>
              <a:rPr lang="en-US" altLang="ja-JP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4000</a:t>
            </a:r>
            <a:r>
              <a:rPr lang="ja-JP" alt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万人</a:t>
            </a:r>
            <a:endParaRPr lang="en-US" altLang="ja-JP" sz="36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pitchFamily="18" charset="-128"/>
              <a:ea typeface="ＭＳ Ｐ明朝" pitchFamily="18" charset="-128"/>
            </a:endParaRPr>
          </a:p>
          <a:p>
            <a:r>
              <a:rPr lang="ja-JP" alt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「東京オリ・パラ」に向けて</a:t>
            </a:r>
            <a:r>
              <a:rPr lang="ja-JP" alt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～</a:t>
            </a:r>
            <a:endParaRPr kumimoji="1" lang="ja-JP" altLang="en-US" sz="3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pitchFamily="18" charset="-128"/>
              <a:ea typeface="ＭＳ Ｐ明朝" pitchFamily="18" charset="-128"/>
            </a:endParaRPr>
          </a:p>
        </p:txBody>
      </p:sp>
      <p:pic>
        <p:nvPicPr>
          <p:cNvPr id="5" name="Picture 4" descr="「インバウンド」の画像検索結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437112"/>
            <a:ext cx="2808312" cy="2027251"/>
          </a:xfrm>
          <a:prstGeom prst="rect">
            <a:avLst/>
          </a:prstGeom>
          <a:noFill/>
        </p:spPr>
      </p:pic>
      <p:pic>
        <p:nvPicPr>
          <p:cNvPr id="6" name="Picture 6" descr="「外国人の日本文化体験」の画像検索結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365104"/>
            <a:ext cx="2571768" cy="2120504"/>
          </a:xfrm>
          <a:prstGeom prst="rect">
            <a:avLst/>
          </a:prstGeom>
          <a:noFill/>
        </p:spPr>
      </p:pic>
      <p:pic>
        <p:nvPicPr>
          <p:cNvPr id="331778" name="Picture 2" descr="ãæ±æ¸åå­ãã®ç»åæ¤ç´¢çµæ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365104"/>
            <a:ext cx="2223170" cy="22231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49274"/>
            <a:ext cx="8229600" cy="879461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ja-JP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明朝" pitchFamily="18" charset="-128"/>
              </a:rPr>
              <a:t>ＩＮＤＥＸ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500174"/>
            <a:ext cx="8429684" cy="500066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90000"/>
              </a:lnSpc>
              <a:buNone/>
            </a:pPr>
            <a:endParaRPr lang="en-US" altLang="ja-JP" sz="80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lnSpc>
                <a:spcPct val="90000"/>
              </a:lnSpc>
              <a:buNone/>
            </a:pPr>
            <a:r>
              <a:rPr lang="en-US" altLang="ja-JP" sz="12800" b="1" dirty="0" smtClean="0">
                <a:latin typeface="ＭＳ Ｐ明朝" pitchFamily="18" charset="-128"/>
                <a:ea typeface="ＭＳ Ｐ明朝" pitchFamily="18" charset="-128"/>
              </a:rPr>
              <a:t>【</a:t>
            </a:r>
            <a:r>
              <a:rPr lang="ja-JP" altLang="en-US" sz="12800" b="1" dirty="0" smtClean="0">
                <a:latin typeface="ＭＳ Ｐ明朝" pitchFamily="18" charset="-128"/>
                <a:ea typeface="ＭＳ Ｐ明朝" pitchFamily="18" charset="-128"/>
              </a:rPr>
              <a:t>Ｐ</a:t>
            </a:r>
            <a:r>
              <a:rPr lang="en-US" altLang="ja-JP" sz="12800" b="1" dirty="0" smtClean="0">
                <a:latin typeface="ＭＳ Ｐ明朝" pitchFamily="18" charset="-128"/>
                <a:ea typeface="ＭＳ Ｐ明朝" pitchFamily="18" charset="-128"/>
              </a:rPr>
              <a:t>art. Ⅰ】</a:t>
            </a:r>
            <a:r>
              <a:rPr lang="ja-JP" altLang="en-US" sz="12800" b="1" dirty="0" smtClean="0">
                <a:latin typeface="ＭＳ Ｐ明朝" pitchFamily="18" charset="-128"/>
                <a:ea typeface="ＭＳ Ｐ明朝" pitchFamily="18" charset="-128"/>
              </a:rPr>
              <a:t>　</a:t>
            </a:r>
            <a:endParaRPr lang="en-US" altLang="ja-JP" sz="128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lnSpc>
                <a:spcPct val="90000"/>
              </a:lnSpc>
              <a:buNone/>
            </a:pPr>
            <a:r>
              <a:rPr lang="ja-JP" altLang="en-US" sz="1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外国人視点からの</a:t>
            </a:r>
            <a:endParaRPr lang="en-US" altLang="ja-JP" sz="14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pitchFamily="18" charset="-128"/>
              <a:ea typeface="ＭＳ Ｐ明朝" pitchFamily="18" charset="-128"/>
            </a:endParaRPr>
          </a:p>
          <a:p>
            <a:pPr algn="ctr">
              <a:lnSpc>
                <a:spcPct val="90000"/>
              </a:lnSpc>
              <a:buNone/>
            </a:pPr>
            <a:r>
              <a:rPr lang="ja-JP" altLang="en-US" sz="1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“東京の魅力” と今後の対策</a:t>
            </a:r>
            <a:r>
              <a:rPr lang="ja-JP" altLang="en-US" sz="14400" b="1" dirty="0" smtClean="0">
                <a:latin typeface="ＭＳ Ｐ明朝" pitchFamily="18" charset="-128"/>
                <a:ea typeface="ＭＳ Ｐ明朝" pitchFamily="18" charset="-128"/>
              </a:rPr>
              <a:t>　</a:t>
            </a:r>
            <a:endParaRPr lang="en-US" altLang="ja-JP" sz="144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lnSpc>
                <a:spcPct val="90000"/>
              </a:lnSpc>
              <a:buNone/>
            </a:pPr>
            <a:r>
              <a:rPr lang="ja-JP" altLang="en-US" sz="14400" b="1" dirty="0" smtClean="0">
                <a:solidFill>
                  <a:srgbClr val="0000FF"/>
                </a:solidFill>
                <a:latin typeface="ＭＳ Ｐ明朝" pitchFamily="18" charset="-128"/>
                <a:ea typeface="ＭＳ Ｐ明朝" pitchFamily="18" charset="-128"/>
              </a:rPr>
              <a:t>　　</a:t>
            </a:r>
            <a:endParaRPr lang="en-US" altLang="ja-JP" sz="1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charset="-128"/>
              <a:ea typeface="ＭＳ Ｐ明朝" charset="-128"/>
            </a:endParaRPr>
          </a:p>
          <a:p>
            <a:pPr algn="ctr">
              <a:lnSpc>
                <a:spcPct val="90000"/>
              </a:lnSpc>
              <a:buNone/>
            </a:pPr>
            <a:r>
              <a:rPr lang="en-US" altLang="ja-JP" sz="12800" dirty="0" smtClean="0">
                <a:latin typeface="ＭＳ Ｐ明朝" pitchFamily="18" charset="-128"/>
                <a:ea typeface="ＭＳ Ｐ明朝" pitchFamily="18" charset="-128"/>
              </a:rPr>
              <a:t>【</a:t>
            </a:r>
            <a:r>
              <a:rPr lang="ja-JP" altLang="en-US" sz="12800" b="1" dirty="0" smtClean="0">
                <a:latin typeface="ＭＳ Ｐ明朝" pitchFamily="18" charset="-128"/>
                <a:ea typeface="ＭＳ Ｐ明朝" pitchFamily="18" charset="-128"/>
              </a:rPr>
              <a:t>Ｐ</a:t>
            </a:r>
            <a:r>
              <a:rPr lang="en-US" altLang="ja-JP" sz="12800" b="1" dirty="0" smtClean="0">
                <a:latin typeface="ＭＳ Ｐ明朝" pitchFamily="18" charset="-128"/>
                <a:ea typeface="ＭＳ Ｐ明朝" pitchFamily="18" charset="-128"/>
              </a:rPr>
              <a:t>art. </a:t>
            </a:r>
            <a:r>
              <a:rPr lang="en-US" altLang="ja-JP" sz="12800" dirty="0" smtClean="0">
                <a:latin typeface="ＭＳ Ｐ明朝" pitchFamily="18" charset="-128"/>
                <a:ea typeface="ＭＳ Ｐ明朝" pitchFamily="18" charset="-128"/>
              </a:rPr>
              <a:t>Ⅱ】</a:t>
            </a:r>
            <a:r>
              <a:rPr lang="ja-JP" altLang="en-US" sz="12800" dirty="0" smtClean="0">
                <a:latin typeface="ＭＳ Ｐ明朝" pitchFamily="18" charset="-128"/>
                <a:ea typeface="ＭＳ Ｐ明朝" pitchFamily="18" charset="-128"/>
              </a:rPr>
              <a:t>　</a:t>
            </a:r>
            <a:endParaRPr lang="en-US" altLang="ja-JP" sz="12800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lnSpc>
                <a:spcPct val="90000"/>
              </a:lnSpc>
              <a:buNone/>
            </a:pPr>
            <a:r>
              <a:rPr lang="ja-JP" altLang="en-US" sz="14400" dirty="0" smtClean="0">
                <a:latin typeface="ＭＳ Ｐ明朝" pitchFamily="18" charset="-128"/>
                <a:ea typeface="ＭＳ Ｐ明朝" pitchFamily="18" charset="-128"/>
              </a:rPr>
              <a:t>　</a:t>
            </a:r>
            <a:r>
              <a:rPr lang="ja-JP" altLang="en-US" sz="1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「おもてなし」の意味と活用！</a:t>
            </a:r>
            <a:endParaRPr lang="en-US" altLang="ja-JP" sz="14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pitchFamily="18" charset="-128"/>
              <a:ea typeface="ＭＳ Ｐ明朝" pitchFamily="18" charset="-128"/>
            </a:endParaRPr>
          </a:p>
          <a:p>
            <a:pPr algn="ctr">
              <a:lnSpc>
                <a:spcPct val="90000"/>
              </a:lnSpc>
              <a:buNone/>
            </a:pPr>
            <a:endParaRPr lang="en-US" altLang="ja-JP" sz="128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pitchFamily="18" charset="-128"/>
              <a:ea typeface="ＭＳ Ｐ明朝" pitchFamily="18" charset="-128"/>
            </a:endParaRPr>
          </a:p>
          <a:p>
            <a:pPr algn="ctr">
              <a:lnSpc>
                <a:spcPct val="90000"/>
              </a:lnSpc>
              <a:buNone/>
            </a:pPr>
            <a:r>
              <a:rPr lang="en-US" altLang="ja-JP" sz="12800" dirty="0" smtClean="0">
                <a:latin typeface="ＭＳ Ｐ明朝" pitchFamily="18" charset="-128"/>
                <a:ea typeface="ＭＳ Ｐ明朝" pitchFamily="18" charset="-128"/>
              </a:rPr>
              <a:t>【</a:t>
            </a:r>
            <a:r>
              <a:rPr lang="ja-JP" altLang="en-US" sz="12800" b="1" dirty="0" smtClean="0">
                <a:latin typeface="ＭＳ Ｐ明朝" pitchFamily="18" charset="-128"/>
                <a:ea typeface="ＭＳ Ｐ明朝" pitchFamily="18" charset="-128"/>
              </a:rPr>
              <a:t>Ｐ</a:t>
            </a:r>
            <a:r>
              <a:rPr lang="en-US" altLang="ja-JP" sz="12800" b="1" dirty="0" smtClean="0">
                <a:latin typeface="ＭＳ Ｐ明朝" pitchFamily="18" charset="-128"/>
                <a:ea typeface="ＭＳ Ｐ明朝" pitchFamily="18" charset="-128"/>
              </a:rPr>
              <a:t>art. </a:t>
            </a:r>
            <a:r>
              <a:rPr lang="en-US" altLang="ja-JP" sz="12800" dirty="0" smtClean="0">
                <a:latin typeface="ＭＳ Ｐ明朝" pitchFamily="18" charset="-128"/>
                <a:ea typeface="ＭＳ Ｐ明朝" pitchFamily="18" charset="-128"/>
              </a:rPr>
              <a:t>Ⅱ】</a:t>
            </a:r>
          </a:p>
          <a:p>
            <a:pPr algn="ctr">
              <a:lnSpc>
                <a:spcPct val="90000"/>
              </a:lnSpc>
              <a:buNone/>
            </a:pPr>
            <a:r>
              <a:rPr lang="ja-JP" altLang="en-US" sz="1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「働く目的」の理解と「イキイキ働く」工夫！</a:t>
            </a:r>
            <a:endParaRPr lang="en-US" altLang="ja-JP" sz="14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pitchFamily="18" charset="-128"/>
              <a:ea typeface="ＭＳ Ｐ明朝" pitchFamily="18" charset="-128"/>
            </a:endParaRPr>
          </a:p>
          <a:p>
            <a:pPr>
              <a:lnSpc>
                <a:spcPct val="90000"/>
              </a:lnSpc>
              <a:buNone/>
            </a:pPr>
            <a:endParaRPr lang="en-US" altLang="ja-JP" sz="1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pitchFamily="18" charset="-128"/>
              <a:ea typeface="ＭＳ Ｐ明朝" pitchFamily="18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ja-JP" sz="128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ja-JP" altLang="en-US" sz="80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ja-JP" altLang="en-US" sz="28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ja-JP" altLang="en-US" sz="28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ja-JP" altLang="en-US" sz="2600" b="1" dirty="0" smtClean="0">
                <a:latin typeface="ＭＳ Ｐ明朝" pitchFamily="18" charset="-128"/>
                <a:ea typeface="ＭＳ Ｐ明朝" pitchFamily="18" charset="-128"/>
              </a:rPr>
              <a:t>　　　　　　　　　</a:t>
            </a:r>
          </a:p>
        </p:txBody>
      </p:sp>
    </p:spTree>
    <p:extLst>
      <p:ext uri="{BB962C8B-B14F-4D97-AF65-F5344CB8AC3E}">
        <p14:creationId xmlns:p14="http://schemas.microsoft.com/office/powerpoint/2010/main" val="176116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kumimoji="1" lang="ja-JP" alt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で　は　</a:t>
            </a:r>
            <a:r>
              <a:rPr kumimoji="1" lang="ja-JP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！</a:t>
            </a:r>
            <a:endParaRPr lang="en-US" altLang="ja-JP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kumimoji="1" lang="ja-JP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「</a:t>
            </a:r>
            <a:r>
              <a:rPr kumimoji="1" lang="ja-JP" alt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東京の魅力</a:t>
            </a:r>
            <a:r>
              <a:rPr kumimoji="1" lang="ja-JP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」を</a:t>
            </a:r>
            <a:endParaRPr lang="en-US" altLang="ja-JP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kumimoji="1" lang="ja-JP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外国人に</a:t>
            </a:r>
            <a:r>
              <a:rPr kumimoji="1" lang="ja-JP" alt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知って</a:t>
            </a:r>
            <a:r>
              <a:rPr kumimoji="1" lang="ja-JP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もらい、</a:t>
            </a:r>
            <a:endParaRPr kumimoji="1" lang="en-US" altLang="ja-JP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kumimoji="1" lang="ja-JP" alt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訪問</a:t>
            </a:r>
            <a:r>
              <a:rPr kumimoji="1" lang="ja-JP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してもらうには！</a:t>
            </a:r>
            <a:endParaRPr kumimoji="1" lang="en-US" altLang="ja-JP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lang="ja-JP" altLang="en-US" sz="4400" b="1" dirty="0" smtClean="0">
                <a:ea typeface="ＭＳ Ｐ明朝" charset="-128"/>
              </a:rPr>
              <a:t>⇩</a:t>
            </a:r>
            <a:endParaRPr lang="en-US" altLang="ja-JP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kumimoji="1" lang="ja-JP" alt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どのような対策</a:t>
            </a:r>
            <a:r>
              <a:rPr kumimoji="1" lang="ja-JP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明朝" pitchFamily="18" charset="-128"/>
                <a:ea typeface="ＭＳ Ｐ明朝" pitchFamily="18" charset="-128"/>
              </a:rPr>
              <a:t>が必要か！？</a:t>
            </a:r>
            <a:endParaRPr kumimoji="1" lang="ja-JP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明朝" pitchFamily="18" charset="-128"/>
              <a:ea typeface="ＭＳ Ｐ明朝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7914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6469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ja-JP" altLang="ja-JP" sz="1400" b="1" dirty="0" smtClean="0">
                <a:latin typeface="ＭＳ Ｐ明朝" pitchFamily="18" charset="-128"/>
                <a:ea typeface="ＭＳ Ｐ明朝" pitchFamily="18" charset="-128"/>
              </a:rPr>
              <a:t>元帝京大学教授</a:t>
            </a:r>
            <a:r>
              <a:rPr lang="en-US" altLang="ja-JP" sz="1400" b="1" dirty="0" smtClean="0">
                <a:latin typeface="ＭＳ Ｐ明朝" pitchFamily="18" charset="-128"/>
                <a:ea typeface="ＭＳ Ｐ明朝" pitchFamily="18" charset="-128"/>
              </a:rPr>
              <a:t> </a:t>
            </a:r>
            <a:r>
              <a:rPr lang="ja-JP" altLang="ja-JP" sz="1400" b="1" dirty="0" smtClean="0">
                <a:latin typeface="ＭＳ Ｐ明朝" pitchFamily="18" charset="-128"/>
                <a:ea typeface="ＭＳ Ｐ明朝" pitchFamily="18" charset="-128"/>
              </a:rPr>
              <a:t>兼明治大学他非常勤講師　河野正光</a:t>
            </a:r>
            <a:r>
              <a:rPr lang="en-US" altLang="ja-JP" sz="1400" b="1" dirty="0" smtClean="0">
                <a:latin typeface="ＭＳ Ｐ明朝" pitchFamily="18" charset="-128"/>
                <a:ea typeface="ＭＳ Ｐ明朝" pitchFamily="18" charset="-128"/>
              </a:rPr>
              <a:t> </a:t>
            </a:r>
            <a:r>
              <a:rPr lang="ja-JP" altLang="ja-JP" sz="1600" b="1" dirty="0" smtClean="0">
                <a:latin typeface="ＭＳ Ｐ明朝" pitchFamily="18" charset="-128"/>
                <a:ea typeface="ＭＳ Ｐ明朝" pitchFamily="18" charset="-128"/>
              </a:rPr>
              <a:t>　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　　　</a:t>
            </a: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＜経歴＞</a:t>
            </a: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プリンスホテル取締役営業部長・海外部長（西武シンガポール代表取締役兼務）、</a:t>
            </a: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取締役支配人（高輪・新高輪プリンスホテル）、人事・宿泊・セールス・ブライダル部門の全社責任者等を歴任。</a:t>
            </a:r>
            <a:endParaRPr lang="en-US" altLang="ja-JP" sz="12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lang="ja-JP" altLang="en-US" sz="1200" b="1" dirty="0" smtClean="0">
                <a:latin typeface="ＭＳ Ｐ明朝" pitchFamily="18" charset="-128"/>
                <a:ea typeface="ＭＳ Ｐ明朝" pitchFamily="18" charset="-128"/>
              </a:rPr>
              <a:t>主に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人財育成・営業企画・法人セールス</a:t>
            </a:r>
            <a:r>
              <a:rPr lang="ja-JP" altLang="en-US" sz="1200" b="1" dirty="0" smtClean="0">
                <a:latin typeface="ＭＳ Ｐ明朝" pitchFamily="18" charset="-128"/>
                <a:ea typeface="ＭＳ Ｐ明朝" pitchFamily="18" charset="-128"/>
              </a:rPr>
              <a:t>等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に従事。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 </a:t>
            </a:r>
            <a:endParaRPr lang="ja-JP" altLang="ja-JP" sz="12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＊プリンスホテル退任後</a:t>
            </a:r>
          </a:p>
          <a:p>
            <a:pPr algn="ctr">
              <a:buNone/>
            </a:pP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2006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年宮城大学・大学院非常勤講師、玉川大学・大学院非常勤講師を経て、</a:t>
            </a:r>
          </a:p>
          <a:p>
            <a:pPr algn="ctr">
              <a:buNone/>
            </a:pP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2010-2017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年度・帝京大学教授。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2016-2017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年度・明治大学国際日本学部非常勤講師。</a:t>
            </a:r>
            <a:endParaRPr lang="en-US" altLang="ja-JP" sz="12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[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専門分野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]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…「ホスピタリティマネジメント論」「おもてなし接客論」</a:t>
            </a: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「ホテルマネジメント論」「リゾート運営論」「リスクマネジメント論」等。</a:t>
            </a:r>
          </a:p>
          <a:p>
            <a:pPr algn="ctr"/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 </a:t>
            </a:r>
            <a:endParaRPr lang="ja-JP" altLang="ja-JP" sz="12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＊「‘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13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観光まちづくりコンテスト」で最優秀賞（観光庁長官賞）受賞。</a:t>
            </a: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「‘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14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観光論文コンテスト」で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4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位入賞（全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49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編中）。</a:t>
            </a: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「‘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14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帝京大学</a:t>
            </a:r>
            <a:r>
              <a:rPr lang="ja-JP" altLang="en-US" sz="1200" b="1" dirty="0" smtClean="0">
                <a:latin typeface="ＭＳ Ｐ明朝" pitchFamily="18" charset="-128"/>
                <a:ea typeface="ＭＳ Ｐ明朝" pitchFamily="18" charset="-128"/>
              </a:rPr>
              <a:t>創立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者・冲永賞＝文化学術奨励賞」受賞。</a:t>
            </a:r>
          </a:p>
          <a:p>
            <a:pPr algn="ctr"/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 </a:t>
            </a:r>
            <a:endParaRPr lang="ja-JP" altLang="ja-JP" sz="12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＜業務指導経歴＞</a:t>
            </a: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＊多くの店舗・ホテル・企業等で「おもてなし教育」「ホスピタリティを活かした人財育成」の講演や教育で業績向上。</a:t>
            </a:r>
            <a:endParaRPr lang="en-US" altLang="ja-JP" sz="12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公的委員歴任（国交省・東京都・奈良県・東京都大田区他）。</a:t>
            </a:r>
            <a:endParaRPr lang="en-US" altLang="ja-JP" sz="12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人財教育（ゆとり世代指導法・中高年活性化・新時代リーダー育成）は現役時代（人事・法人セールス）と学生指導経験を生かし多くの成果・実績。「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Know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・知る」→「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Do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・行う」→「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Can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・できる」指導法を確立し、学んだことを「できる」まで指導</a:t>
            </a:r>
            <a:r>
              <a:rPr lang="ja-JP" altLang="en-US" sz="1200" b="1" dirty="0" smtClean="0">
                <a:latin typeface="ＭＳ Ｐ明朝" pitchFamily="18" charset="-128"/>
                <a:ea typeface="ＭＳ Ｐ明朝" pitchFamily="18" charset="-128"/>
              </a:rPr>
              <a:t>が好評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！</a:t>
            </a:r>
          </a:p>
          <a:p>
            <a:pPr algn="ctr"/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 </a:t>
            </a:r>
            <a:endParaRPr lang="ja-JP" altLang="ja-JP" sz="12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[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主な指導・講演経歴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]</a:t>
            </a:r>
            <a:endParaRPr lang="ja-JP" altLang="ja-JP" sz="12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資生堂「ザ・ギンザ」の店長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(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全国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30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店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)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教育、「おもてなし塾」（資生堂ビューティスペシャリスト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2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万人中トップ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26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人対象）、</a:t>
            </a:r>
            <a:endParaRPr lang="en-US" altLang="ja-JP" sz="12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「観光誘客の陸・海・空戦略」（山形県観光協会）、「これからのインバウンド戦略」（上野・浅草商店街連合会）、</a:t>
            </a: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「おもてなし活用経営講座」（明大リバティアカデミー）、</a:t>
            </a:r>
            <a:endParaRPr lang="en-US" altLang="ja-JP" sz="1200" b="1" dirty="0" smtClean="0">
              <a:latin typeface="ＭＳ Ｐ明朝" pitchFamily="18" charset="-128"/>
              <a:ea typeface="ＭＳ Ｐ明朝" pitchFamily="18" charset="-128"/>
            </a:endParaRP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「おもてなし活用経営～人財育成と企業の発展～」（千葉銀行幹部＆融資先幹部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3000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人対象）</a:t>
            </a: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「世界の旅あれこれ」（明大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LA</a:t>
            </a: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・八王子市市民大学）等を担当。</a:t>
            </a:r>
          </a:p>
          <a:p>
            <a:pPr algn="ctr">
              <a:buNone/>
            </a:pPr>
            <a:r>
              <a:rPr lang="ja-JP" altLang="ja-JP" sz="1200" b="1" dirty="0" smtClean="0">
                <a:latin typeface="ＭＳ Ｐ明朝" pitchFamily="18" charset="-128"/>
                <a:ea typeface="ＭＳ Ｐ明朝" pitchFamily="18" charset="-128"/>
              </a:rPr>
              <a:t>国内外の多くの企業の従業員・幹部教育を担当し意識変革・業績向上に尽力。</a:t>
            </a:r>
            <a:r>
              <a:rPr lang="en-US" altLang="ja-JP" sz="1200" b="1" dirty="0" smtClean="0">
                <a:latin typeface="ＭＳ Ｐ明朝" pitchFamily="18" charset="-128"/>
                <a:ea typeface="ＭＳ Ｐ明朝" pitchFamily="18" charset="-128"/>
              </a:rPr>
              <a:t> </a:t>
            </a:r>
            <a:endParaRPr lang="ja-JP" altLang="ja-JP" sz="1200" b="1" dirty="0" smtClean="0">
              <a:latin typeface="ＭＳ Ｐ明朝" pitchFamily="18" charset="-128"/>
              <a:ea typeface="ＭＳ Ｐ明朝" pitchFamily="18" charset="-128"/>
            </a:endParaRPr>
          </a:p>
        </p:txBody>
      </p:sp>
      <p:pic>
        <p:nvPicPr>
          <p:cNvPr id="952321" name="図 1" descr="C:\Users\M.Kohno\Desktop\顔写真’１４秋　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2132856"/>
            <a:ext cx="1043558" cy="1401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08298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7733</TotalTime>
  <Words>30</Words>
  <Application>Microsoft Office PowerPoint</Application>
  <PresentationFormat>画面に合わせる (4:3)</PresentationFormat>
  <Paragraphs>53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ＭＳ Ｐゴシック</vt:lpstr>
      <vt:lpstr>ＭＳ Ｐ明朝</vt:lpstr>
      <vt:lpstr>Arial</vt:lpstr>
      <vt:lpstr>Calibri</vt:lpstr>
      <vt:lpstr>Wingdings</vt:lpstr>
      <vt:lpstr>Office テーマ</vt:lpstr>
      <vt:lpstr> 外国人視点からの “東京の魅力”と今後の対策！ </vt:lpstr>
      <vt:lpstr>ＩＮＤＥＸ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インバウンド対策〜訪日客4000万人・東京オリンピックに向けて</dc:title>
  <dc:creator>M.Kohno</dc:creator>
  <cp:lastModifiedBy>PC2</cp:lastModifiedBy>
  <cp:revision>45</cp:revision>
  <dcterms:created xsi:type="dcterms:W3CDTF">2019-01-09T21:01:58Z</dcterms:created>
  <dcterms:modified xsi:type="dcterms:W3CDTF">2019-04-05T08:15:20Z</dcterms:modified>
</cp:coreProperties>
</file>