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1" r:id="rId6"/>
    <p:sldId id="260" r:id="rId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59" d="100"/>
          <a:sy n="59" d="100"/>
        </p:scale>
        <p:origin x="9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825581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2737726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797125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1196604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1862954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364381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1402309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2087436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345281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1456162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900F39-CF88-4C63-A3CB-627BDB5676C2}" type="datetimeFigureOut">
              <a:rPr kumimoji="1" lang="ja-JP" altLang="en-US" smtClean="0"/>
              <a:t>2019/4/12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1183997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900F39-CF88-4C63-A3CB-627BDB5676C2}" type="datetimeFigureOut">
              <a:rPr kumimoji="1" lang="ja-JP" altLang="en-US" smtClean="0"/>
              <a:t>2019/4/12</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FA010-63F6-4667-ACAC-677B26750B1B}" type="slidenum">
              <a:rPr kumimoji="1" lang="ja-JP" altLang="en-US" smtClean="0"/>
              <a:t>‹#›</a:t>
            </a:fld>
            <a:endParaRPr kumimoji="1" lang="ja-JP" altLang="en-US"/>
          </a:p>
        </p:txBody>
      </p:sp>
    </p:spTree>
    <p:extLst>
      <p:ext uri="{BB962C8B-B14F-4D97-AF65-F5344CB8AC3E}">
        <p14:creationId xmlns:p14="http://schemas.microsoft.com/office/powerpoint/2010/main" val="2316234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2804821" y="273158"/>
            <a:ext cx="6650720" cy="1805023"/>
          </a:xfrm>
          <a:prstGeom prst="rect">
            <a:avLst/>
          </a:prstGeom>
        </p:spPr>
      </p:pic>
      <p:grpSp>
        <p:nvGrpSpPr>
          <p:cNvPr id="6" name="グループ化 2"/>
          <p:cNvGrpSpPr>
            <a:grpSpLocks/>
          </p:cNvGrpSpPr>
          <p:nvPr/>
        </p:nvGrpSpPr>
        <p:grpSpPr bwMode="auto">
          <a:xfrm>
            <a:off x="2948255" y="2078181"/>
            <a:ext cx="6507286" cy="4572001"/>
            <a:chOff x="0" y="0"/>
            <a:chExt cx="48244" cy="33877"/>
          </a:xfrm>
        </p:grpSpPr>
        <p:pic>
          <p:nvPicPr>
            <p:cNvPr id="7" name="Picture 23" descr="ワッチ400s（ｽｷｬﾝ済）"/>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73"/>
              <a:ext cx="24495" cy="172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4" descr="出港2時間400s（ｽｷｬﾝ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4479" cy="170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5" descr="出港時400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79" y="17287"/>
              <a:ext cx="23765" cy="165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6" descr="船長400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79" y="0"/>
              <a:ext cx="23765" cy="1741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92536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6958" y="412627"/>
            <a:ext cx="9730839" cy="1071789"/>
          </a:xfrm>
          <a:solidFill>
            <a:schemeClr val="accent1">
              <a:lumMod val="20000"/>
              <a:lumOff val="80000"/>
            </a:schemeClr>
          </a:solidFill>
          <a:ln w="28575">
            <a:solidFill>
              <a:schemeClr val="accent5"/>
            </a:solidFill>
          </a:ln>
        </p:spPr>
        <p:txBody>
          <a:bodyPr/>
          <a:lstStyle/>
          <a:p>
            <a:r>
              <a:rPr kumimoji="1" lang="ja-JP" altLang="en-US" dirty="0" smtClean="0"/>
              <a:t>　　　　　　　　　 講演内容</a:t>
            </a:r>
            <a:endParaRPr kumimoji="1" lang="ja-JP" altLang="en-US" dirty="0"/>
          </a:p>
        </p:txBody>
      </p:sp>
      <p:sp>
        <p:nvSpPr>
          <p:cNvPr id="3" name="コンテンツ プレースホルダー 2"/>
          <p:cNvSpPr>
            <a:spLocks noGrp="1"/>
          </p:cNvSpPr>
          <p:nvPr>
            <p:ph idx="1"/>
          </p:nvPr>
        </p:nvSpPr>
        <p:spPr>
          <a:xfrm>
            <a:off x="1146957" y="1837500"/>
            <a:ext cx="10407734" cy="4848308"/>
          </a:xfrm>
        </p:spPr>
        <p:txBody>
          <a:bodyPr>
            <a:normAutofit/>
          </a:bodyPr>
          <a:lstStyle/>
          <a:p>
            <a:pPr marL="0" indent="0">
              <a:buNone/>
            </a:pPr>
            <a:r>
              <a:rPr lang="ja-JP" altLang="en-US" dirty="0"/>
              <a:t>１．“怒り”は、誰でもコントロール</a:t>
            </a:r>
            <a:r>
              <a:rPr lang="ja-JP" altLang="en-US" dirty="0" smtClean="0"/>
              <a:t>できる。</a:t>
            </a:r>
            <a:endParaRPr lang="ja-JP" altLang="en-US" dirty="0"/>
          </a:p>
          <a:p>
            <a:pPr marL="0" indent="0">
              <a:buNone/>
            </a:pPr>
            <a:r>
              <a:rPr lang="ja-JP" altLang="en-US" dirty="0"/>
              <a:t>２．マグロ船では、感情に任せて怒ると死亡事故につながる。</a:t>
            </a:r>
          </a:p>
          <a:p>
            <a:pPr marL="0" indent="0">
              <a:buNone/>
            </a:pPr>
            <a:r>
              <a:rPr lang="ja-JP" altLang="en-US" dirty="0"/>
              <a:t>３．人の出来ない所ばかりを見ると、いかりは無限に広がる。</a:t>
            </a:r>
          </a:p>
          <a:p>
            <a:pPr marL="0" indent="0">
              <a:buNone/>
            </a:pPr>
            <a:r>
              <a:rPr lang="ja-JP" altLang="en-US" dirty="0"/>
              <a:t>４．マグロ船式</a:t>
            </a:r>
            <a:r>
              <a:rPr lang="ja-JP" altLang="en-US" dirty="0" smtClean="0"/>
              <a:t>！ “</a:t>
            </a:r>
            <a:r>
              <a:rPr lang="ja-JP" altLang="en-US" dirty="0"/>
              <a:t>怒り”以外の、要望の伝え方</a:t>
            </a:r>
          </a:p>
          <a:p>
            <a:pPr marL="0" indent="0">
              <a:buNone/>
            </a:pPr>
            <a:r>
              <a:rPr lang="ja-JP" altLang="en-US" dirty="0"/>
              <a:t>５．“人”と思うな</a:t>
            </a:r>
            <a:r>
              <a:rPr lang="ja-JP" altLang="en-US" dirty="0" smtClean="0"/>
              <a:t>！ “</a:t>
            </a:r>
            <a:r>
              <a:rPr lang="ja-JP" altLang="en-US" dirty="0"/>
              <a:t>マグロ”と思え！！</a:t>
            </a:r>
          </a:p>
          <a:p>
            <a:pPr marL="0" indent="0">
              <a:buNone/>
            </a:pPr>
            <a:r>
              <a:rPr lang="ja-JP" altLang="en-US" dirty="0"/>
              <a:t>６．“怒り（恐怖）”で人は動かない。　尊敬で動く！　</a:t>
            </a:r>
            <a:endParaRPr lang="en-US" altLang="ja-JP" dirty="0" smtClean="0"/>
          </a:p>
          <a:p>
            <a:pPr marL="0" indent="0">
              <a:buNone/>
            </a:pPr>
            <a:r>
              <a:rPr lang="ja-JP" altLang="en-US" dirty="0" smtClean="0"/>
              <a:t>　　</a:t>
            </a:r>
            <a:r>
              <a:rPr lang="en-US" altLang="ja-JP" dirty="0" smtClean="0"/>
              <a:t>※</a:t>
            </a:r>
            <a:r>
              <a:rPr lang="ja-JP" altLang="en-US" dirty="0" smtClean="0"/>
              <a:t>船長</a:t>
            </a:r>
            <a:r>
              <a:rPr lang="ja-JP" altLang="en-US" dirty="0"/>
              <a:t>の魅力ある人柄に</a:t>
            </a:r>
            <a:r>
              <a:rPr lang="ja-JP" altLang="en-US" dirty="0" smtClean="0"/>
              <a:t>学ぶ</a:t>
            </a:r>
            <a:endParaRPr lang="ja-JP" altLang="en-US" dirty="0"/>
          </a:p>
          <a:p>
            <a:pPr marL="0" indent="0">
              <a:buNone/>
            </a:pPr>
            <a:r>
              <a:rPr lang="ja-JP" altLang="en-US" dirty="0"/>
              <a:t>７．社員が上達するには時間がかかる。　“育てる”という視点が必要</a:t>
            </a:r>
          </a:p>
          <a:p>
            <a:pPr marL="0" indent="0">
              <a:buNone/>
            </a:pPr>
            <a:r>
              <a:rPr lang="ja-JP" altLang="en-US" dirty="0"/>
              <a:t>８．“怒り”がわくのは、己の表現方法のパターンが乏しいから</a:t>
            </a:r>
          </a:p>
          <a:p>
            <a:pPr marL="0" indent="0">
              <a:buNone/>
            </a:pPr>
            <a:endParaRPr kumimoji="1" lang="ja-JP" altLang="en-US" dirty="0"/>
          </a:p>
        </p:txBody>
      </p:sp>
    </p:spTree>
    <p:extLst>
      <p:ext uri="{BB962C8B-B14F-4D97-AF65-F5344CB8AC3E}">
        <p14:creationId xmlns:p14="http://schemas.microsoft.com/office/powerpoint/2010/main" val="2654472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1493816" y="1398603"/>
            <a:ext cx="8799615" cy="5016758"/>
          </a:xfrm>
          <a:prstGeom prst="rect">
            <a:avLst/>
          </a:prstGeom>
        </p:spPr>
        <p:txBody>
          <a:bodyPr wrap="square">
            <a:spAutoFit/>
          </a:bodyPr>
          <a:lstStyle/>
          <a:p>
            <a:pPr algn="just">
              <a:spcAft>
                <a:spcPts val="0"/>
              </a:spcAft>
            </a:pPr>
            <a:r>
              <a:rPr lang="ja-JP" altLang="ja-JP" sz="2000" b="1" kern="100" dirty="0">
                <a:latin typeface="+mj-ea"/>
                <a:ea typeface="+mj-ea"/>
                <a:cs typeface="Times New Roman" panose="02020603050405020304" pitchFamily="18" charset="0"/>
              </a:rPr>
              <a:t>マグロ船では、コンビニはおろか病院もない、私たちには考えられないほど不便な場所で生活と仕事をしています。</a:t>
            </a:r>
            <a:endParaRPr lang="ja-JP" altLang="ja-JP" sz="2000" b="1" kern="100" dirty="0" smtClean="0">
              <a:effectLst/>
              <a:latin typeface="+mj-ea"/>
              <a:ea typeface="+mj-ea"/>
              <a:cs typeface="Times New Roman" panose="02020603050405020304" pitchFamily="18" charset="0"/>
            </a:endParaRPr>
          </a:p>
          <a:p>
            <a:pPr algn="just">
              <a:spcAft>
                <a:spcPts val="0"/>
              </a:spcAft>
            </a:pPr>
            <a:r>
              <a:rPr lang="en-US" altLang="ja-JP" sz="2000" b="1" kern="100" dirty="0" smtClean="0">
                <a:effectLst/>
                <a:latin typeface="+mj-ea"/>
                <a:ea typeface="+mj-ea"/>
                <a:cs typeface="Times New Roman" panose="02020603050405020304" pitchFamily="18" charset="0"/>
              </a:rPr>
              <a:t> </a:t>
            </a:r>
            <a:endParaRPr lang="ja-JP" altLang="ja-JP" sz="2000" b="1" kern="100" dirty="0" smtClean="0">
              <a:effectLst/>
              <a:latin typeface="+mj-ea"/>
              <a:ea typeface="+mj-ea"/>
              <a:cs typeface="Times New Roman" panose="02020603050405020304" pitchFamily="18" charset="0"/>
            </a:endParaRPr>
          </a:p>
          <a:p>
            <a:pPr algn="just">
              <a:spcAft>
                <a:spcPts val="0"/>
              </a:spcAft>
            </a:pPr>
            <a:r>
              <a:rPr lang="ja-JP" altLang="ja-JP" sz="2000" b="1" kern="100" dirty="0">
                <a:latin typeface="+mj-ea"/>
                <a:ea typeface="+mj-ea"/>
                <a:cs typeface="Times New Roman" panose="02020603050405020304" pitchFamily="18" charset="0"/>
              </a:rPr>
              <a:t>おまけに船は狭く、ひとり当たり“約２ｍ”しかない空間で、４０日以上も同じ人と顔を合わせなければならない、とても怒りが生まれやすい職場です。</a:t>
            </a:r>
            <a:endParaRPr lang="ja-JP" altLang="ja-JP" sz="2000" b="1" kern="100" dirty="0" smtClean="0">
              <a:effectLst/>
              <a:latin typeface="+mj-ea"/>
              <a:ea typeface="+mj-ea"/>
              <a:cs typeface="Times New Roman" panose="02020603050405020304" pitchFamily="18" charset="0"/>
            </a:endParaRPr>
          </a:p>
          <a:p>
            <a:pPr algn="just">
              <a:spcAft>
                <a:spcPts val="0"/>
              </a:spcAft>
            </a:pPr>
            <a:r>
              <a:rPr lang="en-US" altLang="ja-JP" sz="2000" b="1" kern="100" dirty="0" smtClean="0">
                <a:effectLst/>
                <a:latin typeface="+mj-ea"/>
                <a:ea typeface="+mj-ea"/>
                <a:cs typeface="Times New Roman" panose="02020603050405020304" pitchFamily="18" charset="0"/>
              </a:rPr>
              <a:t> </a:t>
            </a:r>
            <a:endParaRPr lang="ja-JP" altLang="ja-JP" sz="2000" b="1" kern="100" dirty="0" smtClean="0">
              <a:effectLst/>
              <a:latin typeface="+mj-ea"/>
              <a:ea typeface="+mj-ea"/>
              <a:cs typeface="Times New Roman" panose="02020603050405020304" pitchFamily="18" charset="0"/>
            </a:endParaRPr>
          </a:p>
          <a:p>
            <a:pPr algn="just">
              <a:spcAft>
                <a:spcPts val="0"/>
              </a:spcAft>
            </a:pPr>
            <a:r>
              <a:rPr lang="ja-JP" altLang="ja-JP" sz="2000" b="1" kern="100" dirty="0">
                <a:latin typeface="+mj-ea"/>
                <a:ea typeface="+mj-ea"/>
                <a:cs typeface="Times New Roman" panose="02020603050405020304" pitchFamily="18" charset="0"/>
              </a:rPr>
              <a:t>ですから船によっては、船員同士の仲が悪くなり、ときには重大な事件に発展してしまうことすらあります。</a:t>
            </a:r>
            <a:endParaRPr lang="ja-JP" altLang="ja-JP" sz="2000" b="1" kern="100" dirty="0" smtClean="0">
              <a:effectLst/>
              <a:latin typeface="+mj-ea"/>
              <a:ea typeface="+mj-ea"/>
              <a:cs typeface="Times New Roman" panose="02020603050405020304" pitchFamily="18" charset="0"/>
            </a:endParaRPr>
          </a:p>
          <a:p>
            <a:pPr algn="just">
              <a:spcAft>
                <a:spcPts val="0"/>
              </a:spcAft>
            </a:pPr>
            <a:r>
              <a:rPr lang="ja-JP" altLang="ja-JP" sz="2000" b="1" kern="100" dirty="0">
                <a:latin typeface="+mj-ea"/>
                <a:ea typeface="+mj-ea"/>
                <a:cs typeface="Times New Roman" panose="02020603050405020304" pitchFamily="18" charset="0"/>
              </a:rPr>
              <a:t>　　</a:t>
            </a:r>
            <a:endParaRPr lang="ja-JP" altLang="ja-JP" sz="2000" b="1" kern="100" dirty="0" smtClean="0">
              <a:effectLst/>
              <a:latin typeface="+mj-ea"/>
              <a:ea typeface="+mj-ea"/>
              <a:cs typeface="Times New Roman" panose="02020603050405020304" pitchFamily="18" charset="0"/>
            </a:endParaRPr>
          </a:p>
          <a:p>
            <a:pPr algn="just">
              <a:spcAft>
                <a:spcPts val="0"/>
              </a:spcAft>
            </a:pPr>
            <a:r>
              <a:rPr lang="ja-JP" altLang="ja-JP" sz="2000" b="1" kern="100" dirty="0">
                <a:latin typeface="+mj-ea"/>
                <a:ea typeface="+mj-ea"/>
                <a:cs typeface="Times New Roman" panose="02020603050405020304" pitchFamily="18" charset="0"/>
              </a:rPr>
              <a:t>私が乗せられた船は幸い、日本でトップクラスの売上を誇るマグロ船でした。</a:t>
            </a:r>
            <a:endParaRPr lang="ja-JP" altLang="ja-JP" sz="2000" b="1" kern="100" dirty="0" smtClean="0">
              <a:effectLst/>
              <a:latin typeface="+mj-ea"/>
              <a:ea typeface="+mj-ea"/>
              <a:cs typeface="Times New Roman" panose="02020603050405020304" pitchFamily="18" charset="0"/>
            </a:endParaRPr>
          </a:p>
          <a:p>
            <a:pPr algn="just">
              <a:spcAft>
                <a:spcPts val="0"/>
              </a:spcAft>
            </a:pPr>
            <a:r>
              <a:rPr lang="ja-JP" altLang="ja-JP" sz="2000" b="1" kern="100" dirty="0" smtClean="0">
                <a:latin typeface="+mj-ea"/>
                <a:ea typeface="+mj-ea"/>
                <a:cs typeface="Times New Roman" panose="02020603050405020304" pitchFamily="18" charset="0"/>
              </a:rPr>
              <a:t>この</a:t>
            </a:r>
            <a:r>
              <a:rPr lang="ja-JP" altLang="ja-JP" sz="2000" b="1" kern="100" dirty="0">
                <a:latin typeface="+mj-ea"/>
                <a:ea typeface="+mj-ea"/>
                <a:cs typeface="Times New Roman" panose="02020603050405020304" pitchFamily="18" charset="0"/>
              </a:rPr>
              <a:t>船では、ストレスがたまりやすい環境だからこそ、怒りをうまくコントロールし、結果、高い漁獲高を挙げていました。</a:t>
            </a:r>
            <a:endParaRPr lang="ja-JP" altLang="ja-JP" sz="2000" b="1" kern="100" dirty="0" smtClean="0">
              <a:effectLst/>
              <a:latin typeface="+mj-ea"/>
              <a:ea typeface="+mj-ea"/>
              <a:cs typeface="Times New Roman" panose="02020603050405020304" pitchFamily="18" charset="0"/>
            </a:endParaRPr>
          </a:p>
          <a:p>
            <a:pPr algn="just">
              <a:spcAft>
                <a:spcPts val="0"/>
              </a:spcAft>
            </a:pPr>
            <a:r>
              <a:rPr lang="en-US" altLang="ja-JP" sz="2000" b="1" kern="100" dirty="0" smtClean="0">
                <a:effectLst/>
                <a:latin typeface="+mj-ea"/>
                <a:ea typeface="+mj-ea"/>
                <a:cs typeface="Times New Roman" panose="02020603050405020304" pitchFamily="18" charset="0"/>
              </a:rPr>
              <a:t> </a:t>
            </a:r>
            <a:endParaRPr lang="ja-JP" altLang="ja-JP" sz="2000" b="1" kern="100" dirty="0" smtClean="0">
              <a:effectLst/>
              <a:latin typeface="+mj-ea"/>
              <a:ea typeface="+mj-ea"/>
              <a:cs typeface="Times New Roman" panose="02020603050405020304" pitchFamily="18" charset="0"/>
            </a:endParaRPr>
          </a:p>
          <a:p>
            <a:pPr algn="just">
              <a:spcAft>
                <a:spcPts val="0"/>
              </a:spcAft>
            </a:pPr>
            <a:r>
              <a:rPr lang="ja-JP" altLang="ja-JP" sz="2000" b="1" kern="100" dirty="0">
                <a:latin typeface="+mj-ea"/>
                <a:ea typeface="+mj-ea"/>
                <a:cs typeface="Times New Roman" panose="02020603050405020304" pitchFamily="18" charset="0"/>
              </a:rPr>
              <a:t>このセミナーでは、そんなマグロ船での、イライラする出来事を力に変える方法」についてお話をします。</a:t>
            </a:r>
            <a:endParaRPr lang="ja-JP" altLang="ja-JP" sz="2000" b="1" kern="100" dirty="0" smtClean="0">
              <a:effectLst/>
              <a:latin typeface="+mj-ea"/>
              <a:ea typeface="+mj-ea"/>
              <a:cs typeface="Times New Roman" panose="02020603050405020304" pitchFamily="18" charset="0"/>
            </a:endParaRPr>
          </a:p>
          <a:p>
            <a:pPr algn="just">
              <a:spcAft>
                <a:spcPts val="0"/>
              </a:spcAft>
            </a:pPr>
            <a:r>
              <a:rPr lang="ja-JP" altLang="ja-JP" sz="2000" b="1" kern="100" dirty="0" smtClean="0">
                <a:latin typeface="+mj-ea"/>
                <a:ea typeface="+mj-ea"/>
                <a:cs typeface="Times New Roman" panose="02020603050405020304" pitchFamily="18" charset="0"/>
              </a:rPr>
              <a:t>結果</a:t>
            </a:r>
            <a:r>
              <a:rPr lang="ja-JP" altLang="ja-JP" sz="2000" b="1" kern="100" dirty="0">
                <a:latin typeface="+mj-ea"/>
                <a:ea typeface="+mj-ea"/>
                <a:cs typeface="Times New Roman" panose="02020603050405020304" pitchFamily="18" charset="0"/>
              </a:rPr>
              <a:t>、『職場の風土改善』はもとより、業績の向上にも寄与します。</a:t>
            </a:r>
            <a:endParaRPr lang="ja-JP" altLang="ja-JP" sz="2000" b="1" kern="100" dirty="0">
              <a:effectLst/>
              <a:latin typeface="+mj-ea"/>
              <a:ea typeface="+mj-ea"/>
              <a:cs typeface="Times New Roman" panose="02020603050405020304" pitchFamily="18" charset="0"/>
            </a:endParaRPr>
          </a:p>
        </p:txBody>
      </p:sp>
      <p:sp>
        <p:nvSpPr>
          <p:cNvPr id="9" name="タイトル 1"/>
          <p:cNvSpPr>
            <a:spLocks noGrp="1"/>
          </p:cNvSpPr>
          <p:nvPr>
            <p:ph type="title"/>
          </p:nvPr>
        </p:nvSpPr>
        <p:spPr>
          <a:xfrm>
            <a:off x="1253836" y="305749"/>
            <a:ext cx="9730839" cy="804027"/>
          </a:xfrm>
          <a:solidFill>
            <a:schemeClr val="accent1">
              <a:lumMod val="20000"/>
              <a:lumOff val="80000"/>
            </a:schemeClr>
          </a:solidFill>
          <a:ln w="28575">
            <a:solidFill>
              <a:schemeClr val="accent5"/>
            </a:solidFill>
          </a:ln>
        </p:spPr>
        <p:txBody>
          <a:bodyPr/>
          <a:lstStyle/>
          <a:p>
            <a:r>
              <a:rPr kumimoji="1" lang="ja-JP" altLang="en-US" dirty="0" smtClean="0"/>
              <a:t>　　　　　　　　　 講演概要</a:t>
            </a:r>
            <a:endParaRPr kumimoji="1" lang="ja-JP" altLang="en-US" dirty="0"/>
          </a:p>
        </p:txBody>
      </p:sp>
      <p:pic>
        <p:nvPicPr>
          <p:cNvPr id="3074" name="Picture 39" descr="赤道の海400s（スキャン済）"/>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3431" y="5508368"/>
            <a:ext cx="1800286" cy="1195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637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959613" y="382484"/>
            <a:ext cx="9918184" cy="686295"/>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74295" tIns="8890" rIns="74295" bIns="8890" numCol="1" anchor="t" anchorCtr="0" compatLnSpc="1">
            <a:prstTxWarp prst="textNoShape">
              <a:avLst/>
            </a:prstTxWarp>
          </a:bodyPr>
          <a:lstStyle/>
          <a:p>
            <a:r>
              <a:rPr lang="ja-JP" altLang="en-US" sz="4000" b="1" dirty="0" smtClean="0">
                <a:solidFill>
                  <a:srgbClr val="FFFFFF"/>
                </a:solidFill>
                <a:latin typeface="Times New Roman" panose="02020603050405020304" pitchFamily="18" charset="0"/>
                <a:cs typeface="ＭＳ Ｐゴシック" panose="020B0600070205080204" pitchFamily="50" charset="-128"/>
              </a:rPr>
              <a:t>　　　　　　　　</a:t>
            </a:r>
            <a:r>
              <a:rPr lang="ja-JP" altLang="ja-JP" sz="4000" b="1" dirty="0" smtClean="0">
                <a:solidFill>
                  <a:srgbClr val="FFFFFF"/>
                </a:solidFill>
                <a:latin typeface="Times New Roman" panose="02020603050405020304" pitchFamily="18" charset="0"/>
                <a:cs typeface="ＭＳ Ｐゴシック" panose="020B0600070205080204" pitchFamily="50" charset="-128"/>
              </a:rPr>
              <a:t>講師</a:t>
            </a:r>
            <a:r>
              <a:rPr lang="ja-JP" altLang="ja-JP" sz="4000" b="1" dirty="0">
                <a:solidFill>
                  <a:srgbClr val="FFFFFF"/>
                </a:solidFill>
                <a:latin typeface="Times New Roman" panose="02020603050405020304" pitchFamily="18" charset="0"/>
                <a:cs typeface="ＭＳ Ｐゴシック" panose="020B0600070205080204" pitchFamily="50" charset="-128"/>
              </a:rPr>
              <a:t>プロフィール</a:t>
            </a:r>
            <a:endParaRPr lang="ja-JP" altLang="en-US" sz="4000" dirty="0"/>
          </a:p>
        </p:txBody>
      </p:sp>
      <p:pic>
        <p:nvPicPr>
          <p:cNvPr id="7" name="図 6"/>
          <p:cNvPicPr>
            <a:picLocks noChangeAspect="1"/>
          </p:cNvPicPr>
          <p:nvPr/>
        </p:nvPicPr>
        <p:blipFill>
          <a:blip r:embed="rId2"/>
          <a:stretch>
            <a:fillRect/>
          </a:stretch>
        </p:blipFill>
        <p:spPr>
          <a:xfrm>
            <a:off x="1054616" y="1532562"/>
            <a:ext cx="9918184" cy="3639024"/>
          </a:xfrm>
          <a:prstGeom prst="rect">
            <a:avLst/>
          </a:prstGeom>
        </p:spPr>
      </p:pic>
    </p:spTree>
    <p:extLst>
      <p:ext uri="{BB962C8B-B14F-4D97-AF65-F5344CB8AC3E}">
        <p14:creationId xmlns:p14="http://schemas.microsoft.com/office/powerpoint/2010/main" val="428464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959613" y="382484"/>
            <a:ext cx="9918184" cy="686295"/>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74295" tIns="8890" rIns="74295" bIns="8890" numCol="1" anchor="t" anchorCtr="0" compatLnSpc="1">
            <a:prstTxWarp prst="textNoShape">
              <a:avLst/>
            </a:prstTxWarp>
          </a:bodyPr>
          <a:lstStyle/>
          <a:p>
            <a:r>
              <a:rPr lang="ja-JP" altLang="en-US" sz="4000" b="1" dirty="0" smtClean="0">
                <a:solidFill>
                  <a:srgbClr val="FFFFFF"/>
                </a:solidFill>
                <a:latin typeface="Times New Roman" panose="02020603050405020304" pitchFamily="18" charset="0"/>
                <a:cs typeface="ＭＳ Ｐゴシック" panose="020B0600070205080204" pitchFamily="50" charset="-128"/>
              </a:rPr>
              <a:t>　　　　　　　　　　　</a:t>
            </a:r>
            <a:r>
              <a:rPr lang="ja-JP" altLang="ja-JP" sz="4000" b="1" dirty="0" smtClean="0">
                <a:solidFill>
                  <a:srgbClr val="FFFFFF"/>
                </a:solidFill>
                <a:latin typeface="Times New Roman" panose="02020603050405020304" pitchFamily="18" charset="0"/>
                <a:cs typeface="ＭＳ Ｐゴシック" panose="020B0600070205080204" pitchFamily="50" charset="-128"/>
              </a:rPr>
              <a:t>講師</a:t>
            </a:r>
            <a:r>
              <a:rPr lang="ja-JP" altLang="en-US" sz="4000" b="1" dirty="0" smtClean="0">
                <a:solidFill>
                  <a:srgbClr val="FFFFFF"/>
                </a:solidFill>
                <a:latin typeface="Times New Roman" panose="02020603050405020304" pitchFamily="18" charset="0"/>
                <a:cs typeface="ＭＳ Ｐゴシック" panose="020B0600070205080204" pitchFamily="50" charset="-128"/>
              </a:rPr>
              <a:t>略歴</a:t>
            </a:r>
            <a:endParaRPr lang="ja-JP" altLang="en-US" sz="4000" dirty="0"/>
          </a:p>
        </p:txBody>
      </p:sp>
      <p:sp>
        <p:nvSpPr>
          <p:cNvPr id="8" name="コンテンツ プレースホルダー 7"/>
          <p:cNvSpPr>
            <a:spLocks noGrp="1"/>
          </p:cNvSpPr>
          <p:nvPr>
            <p:ph idx="1"/>
          </p:nvPr>
        </p:nvSpPr>
        <p:spPr>
          <a:xfrm>
            <a:off x="712519" y="1264309"/>
            <a:ext cx="11007127" cy="5284520"/>
          </a:xfrm>
        </p:spPr>
        <p:txBody>
          <a:bodyPr>
            <a:normAutofit lnSpcReduction="10000"/>
          </a:bodyPr>
          <a:lstStyle/>
          <a:p>
            <a:pPr>
              <a:lnSpc>
                <a:spcPts val="1800"/>
              </a:lnSpc>
              <a:spcBef>
                <a:spcPts val="600"/>
              </a:spcBef>
              <a:spcAft>
                <a:spcPts val="600"/>
              </a:spcAft>
            </a:pPr>
            <a:r>
              <a:rPr lang="en-US" altLang="ja-JP" sz="2400" dirty="0">
                <a:latin typeface="+mj-ea"/>
                <a:ea typeface="+mj-ea"/>
              </a:rPr>
              <a:t>2000 </a:t>
            </a:r>
            <a:r>
              <a:rPr lang="ja-JP" altLang="ja-JP" sz="2400" dirty="0" smtClean="0">
                <a:latin typeface="+mj-ea"/>
                <a:ea typeface="+mj-ea"/>
              </a:rPr>
              <a:t>年</a:t>
            </a:r>
            <a:r>
              <a:rPr lang="ja-JP" altLang="en-US" sz="2400" dirty="0" smtClean="0">
                <a:latin typeface="+mj-ea"/>
                <a:ea typeface="+mj-ea"/>
              </a:rPr>
              <a:t>　</a:t>
            </a:r>
            <a:r>
              <a:rPr lang="ja-JP" altLang="ja-JP" sz="2400" dirty="0" smtClean="0">
                <a:latin typeface="+mj-ea"/>
                <a:ea typeface="+mj-ea"/>
              </a:rPr>
              <a:t>北里</a:t>
            </a:r>
            <a:r>
              <a:rPr lang="ja-JP" altLang="ja-JP" sz="2400" dirty="0">
                <a:latin typeface="+mj-ea"/>
                <a:ea typeface="+mj-ea"/>
              </a:rPr>
              <a:t>大学 水産学部 卒業。　</a:t>
            </a:r>
            <a:endParaRPr lang="en-US" altLang="ja-JP" sz="2400" dirty="0" smtClean="0">
              <a:latin typeface="+mj-ea"/>
              <a:ea typeface="+mj-ea"/>
            </a:endParaRPr>
          </a:p>
          <a:p>
            <a:pPr marL="0" indent="0">
              <a:lnSpc>
                <a:spcPts val="1800"/>
              </a:lnSpc>
              <a:spcBef>
                <a:spcPts val="600"/>
              </a:spcBef>
              <a:spcAft>
                <a:spcPts val="600"/>
              </a:spcAft>
              <a:buNone/>
            </a:pPr>
            <a:r>
              <a:rPr lang="ja-JP" altLang="en-US" sz="2400" dirty="0" smtClean="0">
                <a:latin typeface="+mj-ea"/>
                <a:ea typeface="+mj-ea"/>
              </a:rPr>
              <a:t>　</a:t>
            </a:r>
            <a:r>
              <a:rPr lang="ja-JP" altLang="en-US" sz="2400" dirty="0">
                <a:latin typeface="+mj-ea"/>
                <a:ea typeface="+mj-ea"/>
              </a:rPr>
              <a:t>　</a:t>
            </a:r>
            <a:r>
              <a:rPr lang="ja-JP" altLang="en-US" sz="2400" dirty="0" smtClean="0">
                <a:latin typeface="+mj-ea"/>
                <a:ea typeface="+mj-ea"/>
              </a:rPr>
              <a:t>　　　　　</a:t>
            </a:r>
            <a:r>
              <a:rPr lang="ja-JP" altLang="ja-JP" sz="2400" dirty="0" smtClean="0">
                <a:latin typeface="+mj-ea"/>
                <a:ea typeface="+mj-ea"/>
              </a:rPr>
              <a:t>バイオ</a:t>
            </a:r>
            <a:r>
              <a:rPr lang="ja-JP" altLang="ja-JP" sz="2400" dirty="0">
                <a:latin typeface="+mj-ea"/>
                <a:ea typeface="+mj-ea"/>
              </a:rPr>
              <a:t>系企業の研究部門に配属</a:t>
            </a:r>
            <a:r>
              <a:rPr lang="ja-JP" altLang="ja-JP" sz="2400" dirty="0" smtClean="0">
                <a:latin typeface="+mj-ea"/>
                <a:ea typeface="+mj-ea"/>
              </a:rPr>
              <a:t>。</a:t>
            </a:r>
            <a:endParaRPr lang="en-US" altLang="ja-JP" sz="2400" dirty="0" smtClean="0">
              <a:latin typeface="+mj-ea"/>
              <a:ea typeface="+mj-ea"/>
            </a:endParaRPr>
          </a:p>
          <a:p>
            <a:pPr marL="0" indent="0">
              <a:lnSpc>
                <a:spcPct val="100000"/>
              </a:lnSpc>
              <a:spcBef>
                <a:spcPts val="600"/>
              </a:spcBef>
              <a:spcAft>
                <a:spcPts val="600"/>
              </a:spcAft>
              <a:buNone/>
            </a:pPr>
            <a:r>
              <a:rPr lang="ja-JP" altLang="en-US" sz="2400" dirty="0" smtClean="0"/>
              <a:t>勤務先</a:t>
            </a:r>
            <a:r>
              <a:rPr lang="ja-JP" altLang="en-US" sz="2400" dirty="0"/>
              <a:t>では、所長の無理な命令のため、スタッフは体調を崩したりなどし、業績も雰囲気も低迷していた</a:t>
            </a:r>
            <a:r>
              <a:rPr lang="ja-JP" altLang="en-US" sz="2400" dirty="0" smtClean="0"/>
              <a:t>。ある</a:t>
            </a:r>
            <a:r>
              <a:rPr lang="ja-JP" altLang="en-US" sz="2400" dirty="0"/>
              <a:t>日、齊藤自身もまた、理不尽な業務命令により、マグロ船に乗せられる。</a:t>
            </a:r>
          </a:p>
          <a:p>
            <a:pPr marL="0" indent="0">
              <a:lnSpc>
                <a:spcPct val="100000"/>
              </a:lnSpc>
              <a:spcBef>
                <a:spcPts val="600"/>
              </a:spcBef>
              <a:spcAft>
                <a:spcPts val="600"/>
              </a:spcAft>
              <a:buNone/>
            </a:pPr>
            <a:r>
              <a:rPr lang="ja-JP" altLang="en-US" sz="2400" dirty="0" smtClean="0"/>
              <a:t>しかし</a:t>
            </a:r>
            <a:r>
              <a:rPr lang="ja-JP" altLang="en-US" sz="2400" dirty="0"/>
              <a:t>意外にも、狭いからこそ仲良く助け合う漁師たちの姿に感銘を受ける。 </a:t>
            </a:r>
          </a:p>
          <a:p>
            <a:pPr marL="0" indent="0">
              <a:lnSpc>
                <a:spcPts val="1800"/>
              </a:lnSpc>
              <a:spcBef>
                <a:spcPts val="600"/>
              </a:spcBef>
              <a:spcAft>
                <a:spcPts val="600"/>
              </a:spcAft>
              <a:buNone/>
            </a:pPr>
            <a:r>
              <a:rPr lang="ja-JP" altLang="en-US" sz="2400" dirty="0" smtClean="0"/>
              <a:t>帰港後</a:t>
            </a:r>
            <a:r>
              <a:rPr lang="ja-JP" altLang="en-US" sz="2400" dirty="0"/>
              <a:t>、漁師流のコミュニケーションを社内に取り入れた結果、</a:t>
            </a:r>
          </a:p>
          <a:p>
            <a:pPr marL="0" indent="0">
              <a:lnSpc>
                <a:spcPts val="1800"/>
              </a:lnSpc>
              <a:spcBef>
                <a:spcPts val="600"/>
              </a:spcBef>
              <a:spcAft>
                <a:spcPts val="600"/>
              </a:spcAft>
              <a:buNone/>
            </a:pPr>
            <a:r>
              <a:rPr lang="ja-JP" altLang="en-US" sz="2400" dirty="0"/>
              <a:t>社風改善に成功する</a:t>
            </a:r>
            <a:r>
              <a:rPr lang="ja-JP" altLang="en-US" sz="2400" dirty="0" smtClean="0"/>
              <a:t>。</a:t>
            </a:r>
            <a:endParaRPr lang="en-US" altLang="ja-JP" sz="2400" dirty="0" smtClean="0"/>
          </a:p>
          <a:p>
            <a:pPr marL="0" indent="0">
              <a:lnSpc>
                <a:spcPts val="1800"/>
              </a:lnSpc>
              <a:spcBef>
                <a:spcPts val="600"/>
              </a:spcBef>
              <a:spcAft>
                <a:spcPts val="600"/>
              </a:spcAft>
              <a:buNone/>
            </a:pPr>
            <a:r>
              <a:rPr lang="ja-JP" altLang="en-US" sz="2400" dirty="0" smtClean="0"/>
              <a:t> </a:t>
            </a:r>
            <a:endParaRPr lang="ja-JP" altLang="en-US" sz="2400" dirty="0"/>
          </a:p>
          <a:p>
            <a:pPr algn="just">
              <a:lnSpc>
                <a:spcPts val="2000"/>
              </a:lnSpc>
              <a:spcBef>
                <a:spcPts val="600"/>
              </a:spcBef>
              <a:spcAft>
                <a:spcPts val="600"/>
              </a:spcAft>
            </a:pPr>
            <a:r>
              <a:rPr lang="en-US" altLang="ja-JP" sz="2400" kern="100" dirty="0" smtClean="0">
                <a:effectLst/>
                <a:latin typeface="+mj-ea"/>
                <a:ea typeface="+mj-ea"/>
                <a:cs typeface="Times New Roman" panose="02020603050405020304" pitchFamily="18" charset="0"/>
              </a:rPr>
              <a:t>2011</a:t>
            </a:r>
            <a:r>
              <a:rPr lang="ja-JP" altLang="ja-JP" sz="2400" kern="100" dirty="0" smtClean="0">
                <a:latin typeface="+mj-ea"/>
                <a:ea typeface="+mj-ea"/>
                <a:cs typeface="Times New Roman" panose="02020603050405020304" pitchFamily="18" charset="0"/>
              </a:rPr>
              <a:t>年</a:t>
            </a:r>
            <a:r>
              <a:rPr lang="ja-JP" altLang="en-US" sz="2400" kern="100" dirty="0" smtClean="0">
                <a:latin typeface="+mj-ea"/>
                <a:ea typeface="+mj-ea"/>
                <a:cs typeface="Times New Roman" panose="02020603050405020304" pitchFamily="18" charset="0"/>
              </a:rPr>
              <a:t>　</a:t>
            </a:r>
            <a:r>
              <a:rPr lang="en-US" altLang="ja-JP" sz="2400" kern="100" dirty="0" smtClean="0">
                <a:effectLst/>
                <a:latin typeface="+mj-ea"/>
                <a:ea typeface="+mj-ea"/>
                <a:cs typeface="Times New Roman" panose="02020603050405020304" pitchFamily="18" charset="0"/>
              </a:rPr>
              <a:t>TSUTAYA </a:t>
            </a:r>
            <a:r>
              <a:rPr lang="ja-JP" altLang="ja-JP" sz="2400" kern="100" dirty="0">
                <a:latin typeface="+mj-ea"/>
                <a:ea typeface="+mj-ea"/>
                <a:cs typeface="Times New Roman" panose="02020603050405020304" pitchFamily="18" charset="0"/>
              </a:rPr>
              <a:t>が主催する、 『第２回 講師オーディション』 で </a:t>
            </a:r>
            <a:r>
              <a:rPr lang="ja-JP" altLang="ja-JP" sz="2400" kern="100" dirty="0" smtClean="0">
                <a:latin typeface="+mj-ea"/>
                <a:ea typeface="+mj-ea"/>
                <a:cs typeface="Times New Roman" panose="02020603050405020304" pitchFamily="18" charset="0"/>
              </a:rPr>
              <a:t>グ</a:t>
            </a:r>
            <a:r>
              <a:rPr lang="ja-JP" altLang="en-US" sz="2400" kern="100" dirty="0" smtClean="0">
                <a:latin typeface="+mj-ea"/>
                <a:ea typeface="+mj-ea"/>
                <a:cs typeface="Times New Roman" panose="02020603050405020304" pitchFamily="18" charset="0"/>
              </a:rPr>
              <a:t>ランプリを　　　　　　</a:t>
            </a:r>
            <a:endParaRPr lang="en-US" altLang="ja-JP" sz="2400" kern="100" dirty="0" smtClean="0">
              <a:latin typeface="+mj-ea"/>
              <a:ea typeface="+mj-ea"/>
              <a:cs typeface="Times New Roman" panose="02020603050405020304" pitchFamily="18" charset="0"/>
            </a:endParaRPr>
          </a:p>
          <a:p>
            <a:pPr marL="0" indent="0" algn="just">
              <a:lnSpc>
                <a:spcPts val="2000"/>
              </a:lnSpc>
              <a:spcBef>
                <a:spcPts val="600"/>
              </a:spcBef>
              <a:spcAft>
                <a:spcPts val="600"/>
              </a:spcAft>
              <a:buNone/>
            </a:pPr>
            <a:r>
              <a:rPr lang="ja-JP" altLang="en-US" sz="2400" kern="100" dirty="0">
                <a:latin typeface="+mj-ea"/>
                <a:ea typeface="+mj-ea"/>
                <a:cs typeface="Times New Roman" panose="02020603050405020304" pitchFamily="18" charset="0"/>
              </a:rPr>
              <a:t>　</a:t>
            </a:r>
            <a:r>
              <a:rPr lang="ja-JP" altLang="en-US" sz="2400" kern="100" dirty="0" smtClean="0">
                <a:latin typeface="+mj-ea"/>
                <a:ea typeface="+mj-ea"/>
                <a:cs typeface="Times New Roman" panose="02020603050405020304" pitchFamily="18" charset="0"/>
              </a:rPr>
              <a:t>　　　　　 </a:t>
            </a:r>
            <a:r>
              <a:rPr lang="ja-JP" altLang="ja-JP" sz="2400" kern="100" dirty="0" smtClean="0">
                <a:latin typeface="+mj-ea"/>
                <a:ea typeface="+mj-ea"/>
                <a:cs typeface="Times New Roman" panose="02020603050405020304" pitchFamily="18" charset="0"/>
              </a:rPr>
              <a:t>を</a:t>
            </a:r>
            <a:r>
              <a:rPr lang="ja-JP" altLang="ja-JP" sz="2400" kern="100" dirty="0">
                <a:latin typeface="+mj-ea"/>
                <a:ea typeface="+mj-ea"/>
                <a:cs typeface="Times New Roman" panose="02020603050405020304" pitchFamily="18" charset="0"/>
              </a:rPr>
              <a:t>受賞 </a:t>
            </a:r>
            <a:r>
              <a:rPr lang="ja-JP" altLang="ja-JP" sz="2400" kern="100" dirty="0" smtClean="0">
                <a:latin typeface="+mj-ea"/>
                <a:ea typeface="+mj-ea"/>
                <a:cs typeface="Times New Roman" panose="02020603050405020304" pitchFamily="18" charset="0"/>
              </a:rPr>
              <a:t>。全国</a:t>
            </a:r>
            <a:r>
              <a:rPr lang="ja-JP" altLang="ja-JP" sz="2400" kern="100" dirty="0">
                <a:latin typeface="+mj-ea"/>
                <a:ea typeface="+mj-ea"/>
                <a:cs typeface="Times New Roman" panose="02020603050405020304" pitchFamily="18" charset="0"/>
              </a:rPr>
              <a:t>の</a:t>
            </a:r>
            <a:r>
              <a:rPr lang="en-US" altLang="ja-JP" sz="2400" kern="100" dirty="0">
                <a:latin typeface="+mj-ea"/>
                <a:ea typeface="+mj-ea"/>
                <a:cs typeface="Times New Roman" panose="02020603050405020304" pitchFamily="18" charset="0"/>
              </a:rPr>
              <a:t>TSUTAYA</a:t>
            </a:r>
            <a:r>
              <a:rPr lang="ja-JP" altLang="ja-JP" sz="2400" kern="100" dirty="0">
                <a:latin typeface="+mj-ea"/>
                <a:ea typeface="+mj-ea"/>
                <a:cs typeface="Times New Roman" panose="02020603050405020304" pitchFamily="18" charset="0"/>
              </a:rPr>
              <a:t>にて、講演</a:t>
            </a:r>
            <a:r>
              <a:rPr lang="en-US" altLang="ja-JP" sz="2400" kern="100" dirty="0">
                <a:latin typeface="+mj-ea"/>
                <a:ea typeface="+mj-ea"/>
                <a:cs typeface="Times New Roman" panose="02020603050405020304" pitchFamily="18" charset="0"/>
              </a:rPr>
              <a:t>DVD </a:t>
            </a:r>
            <a:r>
              <a:rPr lang="ja-JP" altLang="ja-JP" sz="2400" kern="100" dirty="0">
                <a:latin typeface="+mj-ea"/>
                <a:ea typeface="+mj-ea"/>
                <a:cs typeface="Times New Roman" panose="02020603050405020304" pitchFamily="18" charset="0"/>
              </a:rPr>
              <a:t>が レンタル開始 になる。</a:t>
            </a:r>
            <a:r>
              <a:rPr lang="en-US" altLang="ja-JP" sz="2400" kern="100" dirty="0">
                <a:latin typeface="+mj-ea"/>
                <a:ea typeface="+mj-ea"/>
                <a:cs typeface="Times New Roman" panose="02020603050405020304" pitchFamily="18" charset="0"/>
              </a:rPr>
              <a:t> </a:t>
            </a:r>
            <a:endParaRPr lang="ja-JP" altLang="ja-JP" sz="2400" kern="100" dirty="0" smtClean="0">
              <a:effectLst/>
              <a:latin typeface="+mj-ea"/>
              <a:ea typeface="+mj-ea"/>
              <a:cs typeface="Times New Roman" panose="02020603050405020304" pitchFamily="18" charset="0"/>
            </a:endParaRPr>
          </a:p>
          <a:p>
            <a:pPr algn="just">
              <a:lnSpc>
                <a:spcPts val="2000"/>
              </a:lnSpc>
              <a:spcBef>
                <a:spcPts val="600"/>
              </a:spcBef>
              <a:spcAft>
                <a:spcPts val="600"/>
              </a:spcAft>
            </a:pPr>
            <a:r>
              <a:rPr lang="en-US" altLang="ja-JP" sz="2400" dirty="0">
                <a:latin typeface="+mj-ea"/>
                <a:ea typeface="+mj-ea"/>
              </a:rPr>
              <a:t>2012</a:t>
            </a:r>
            <a:r>
              <a:rPr lang="ja-JP" altLang="en-US" sz="2400" dirty="0">
                <a:latin typeface="+mj-ea"/>
                <a:ea typeface="+mj-ea"/>
              </a:rPr>
              <a:t>年 </a:t>
            </a:r>
            <a:r>
              <a:rPr lang="ja-JP" altLang="en-US" sz="2400" dirty="0" smtClean="0">
                <a:latin typeface="+mj-ea"/>
                <a:ea typeface="+mj-ea"/>
              </a:rPr>
              <a:t> 年間</a:t>
            </a:r>
            <a:r>
              <a:rPr lang="en-US" altLang="ja-JP" sz="2400" dirty="0">
                <a:latin typeface="+mj-ea"/>
                <a:ea typeface="+mj-ea"/>
              </a:rPr>
              <a:t>200</a:t>
            </a:r>
            <a:r>
              <a:rPr lang="ja-JP" altLang="en-US" sz="2400" dirty="0">
                <a:latin typeface="+mj-ea"/>
                <a:ea typeface="+mj-ea"/>
              </a:rPr>
              <a:t>回以上の講演や人材育成の指導をこなし、日々、全国を</a:t>
            </a:r>
            <a:r>
              <a:rPr lang="ja-JP" altLang="en-US" sz="2400" dirty="0" smtClean="0">
                <a:latin typeface="+mj-ea"/>
                <a:ea typeface="+mj-ea"/>
              </a:rPr>
              <a:t>飛び　　　</a:t>
            </a:r>
            <a:endParaRPr lang="en-US" altLang="ja-JP" sz="2400" dirty="0" smtClean="0">
              <a:latin typeface="+mj-ea"/>
              <a:ea typeface="+mj-ea"/>
            </a:endParaRPr>
          </a:p>
          <a:p>
            <a:pPr marL="0" indent="0" algn="just">
              <a:lnSpc>
                <a:spcPts val="2000"/>
              </a:lnSpc>
              <a:spcBef>
                <a:spcPts val="600"/>
              </a:spcBef>
              <a:spcAft>
                <a:spcPts val="600"/>
              </a:spcAft>
              <a:buNone/>
            </a:pPr>
            <a:r>
              <a:rPr lang="ja-JP" altLang="en-US" sz="2400" dirty="0">
                <a:latin typeface="+mj-ea"/>
                <a:ea typeface="+mj-ea"/>
              </a:rPr>
              <a:t>　</a:t>
            </a:r>
            <a:r>
              <a:rPr lang="ja-JP" altLang="en-US" sz="2400" dirty="0" smtClean="0">
                <a:latin typeface="+mj-ea"/>
                <a:ea typeface="+mj-ea"/>
              </a:rPr>
              <a:t>　　　　　 回る</a:t>
            </a:r>
            <a:r>
              <a:rPr lang="ja-JP" altLang="en-US" sz="2400" dirty="0">
                <a:latin typeface="+mj-ea"/>
                <a:ea typeface="+mj-ea"/>
              </a:rPr>
              <a:t>。 </a:t>
            </a:r>
          </a:p>
          <a:p>
            <a:pPr algn="just">
              <a:lnSpc>
                <a:spcPts val="2000"/>
              </a:lnSpc>
              <a:spcBef>
                <a:spcPts val="600"/>
              </a:spcBef>
              <a:spcAft>
                <a:spcPts val="600"/>
              </a:spcAft>
            </a:pPr>
            <a:endParaRPr kumimoji="1" lang="ja-JP" altLang="en-US" dirty="0"/>
          </a:p>
        </p:txBody>
      </p:sp>
      <p:pic>
        <p:nvPicPr>
          <p:cNvPr id="4114" name="Picture 18" descr="講演風景"/>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10802" y="3313217"/>
            <a:ext cx="1308844" cy="1211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7837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idx="1"/>
          </p:nvPr>
        </p:nvSpPr>
        <p:spPr>
          <a:xfrm>
            <a:off x="506680" y="872411"/>
            <a:ext cx="11483439" cy="5381940"/>
          </a:xfrm>
        </p:spPr>
        <p:txBody>
          <a:bodyPr>
            <a:normAutofit/>
          </a:bodyPr>
          <a:lstStyle/>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lang="en-US" altLang="ja-JP" dirty="0" smtClean="0"/>
          </a:p>
          <a:p>
            <a:pPr marL="0" indent="0">
              <a:buNone/>
            </a:pPr>
            <a:endParaRPr lang="en-US" altLang="ja-JP" dirty="0"/>
          </a:p>
          <a:p>
            <a:pPr marL="0" indent="0">
              <a:buNone/>
            </a:pPr>
            <a:endParaRPr kumimoji="1" lang="en-US" altLang="ja-JP" sz="1200" dirty="0" smtClean="0">
              <a:latin typeface="+mj-ea"/>
              <a:ea typeface="+mj-ea"/>
            </a:endParaRPr>
          </a:p>
          <a:p>
            <a:pPr marL="0" indent="0">
              <a:buNone/>
            </a:pPr>
            <a:r>
              <a:rPr lang="ja-JP" altLang="en-US" sz="1200" dirty="0">
                <a:latin typeface="+mj-ea"/>
                <a:ea typeface="+mj-ea"/>
              </a:rPr>
              <a:t>　</a:t>
            </a:r>
            <a:r>
              <a:rPr lang="ja-JP" altLang="en-US" sz="1200" dirty="0" smtClean="0">
                <a:latin typeface="+mj-ea"/>
                <a:ea typeface="+mj-ea"/>
              </a:rPr>
              <a:t>　　　　　　　　　　　　　　　　　　　　　　</a:t>
            </a:r>
            <a:r>
              <a:rPr lang="ja-JP" altLang="en-US" sz="1400" b="1" dirty="0" smtClean="0">
                <a:latin typeface="+mj-ea"/>
                <a:ea typeface="+mj-ea"/>
              </a:rPr>
              <a:t>ホンマ</a:t>
            </a:r>
            <a:r>
              <a:rPr lang="ja-JP" altLang="en-US" sz="1400" b="1" dirty="0" err="1" smtClean="0">
                <a:latin typeface="+mj-ea"/>
                <a:ea typeface="+mj-ea"/>
              </a:rPr>
              <a:t>でっか</a:t>
            </a:r>
            <a:r>
              <a:rPr lang="ja-JP" altLang="en-US" sz="1400" b="1" dirty="0" smtClean="0">
                <a:latin typeface="+mj-ea"/>
                <a:ea typeface="+mj-ea"/>
              </a:rPr>
              <a:t> </a:t>
            </a:r>
            <a:r>
              <a:rPr lang="en-US" altLang="ja-JP" sz="1400" b="1" dirty="0" smtClean="0">
                <a:latin typeface="+mj-ea"/>
                <a:ea typeface="+mj-ea"/>
              </a:rPr>
              <a:t>!? TV</a:t>
            </a:r>
            <a:r>
              <a:rPr lang="ja-JP" altLang="en-US" sz="1400" b="1" dirty="0" smtClean="0">
                <a:latin typeface="+mj-ea"/>
                <a:ea typeface="+mj-ea"/>
              </a:rPr>
              <a:t>　 （ フジテレビ ）            　　　　　　暴露ナイト （ テレビ東京 ）</a:t>
            </a:r>
          </a:p>
          <a:p>
            <a:pPr marL="0" indent="0">
              <a:buNone/>
            </a:pPr>
            <a:endParaRPr kumimoji="1" lang="en-US" altLang="ja-JP" sz="1200" dirty="0" smtClean="0">
              <a:latin typeface="+mj-ea"/>
              <a:ea typeface="+mj-ea"/>
            </a:endParaRPr>
          </a:p>
          <a:p>
            <a:pPr marL="0" indent="0">
              <a:buNone/>
            </a:pPr>
            <a:endParaRPr lang="en-US" altLang="ja-JP" sz="1200" dirty="0" smtClean="0">
              <a:latin typeface="+mj-ea"/>
              <a:ea typeface="+mj-ea"/>
            </a:endParaRPr>
          </a:p>
          <a:p>
            <a:pPr marL="0" indent="0">
              <a:buNone/>
            </a:pPr>
            <a:endParaRPr lang="en-US" altLang="ja-JP" sz="1200" dirty="0" smtClean="0">
              <a:latin typeface="+mj-ea"/>
              <a:ea typeface="+mj-ea"/>
            </a:endParaRPr>
          </a:p>
          <a:p>
            <a:pPr marL="0" indent="0">
              <a:buNone/>
            </a:pPr>
            <a:endParaRPr lang="en-US" altLang="ja-JP" sz="1200" dirty="0" smtClean="0">
              <a:latin typeface="+mj-ea"/>
              <a:ea typeface="+mj-ea"/>
            </a:endParaRPr>
          </a:p>
          <a:p>
            <a:pPr marL="0" indent="0">
              <a:buNone/>
            </a:pPr>
            <a:endParaRPr lang="en-US" altLang="ja-JP" sz="1400" b="1" dirty="0" smtClean="0">
              <a:latin typeface="+mj-ea"/>
              <a:ea typeface="+mj-ea"/>
            </a:endParaRPr>
          </a:p>
          <a:p>
            <a:pPr marL="0" indent="0">
              <a:buNone/>
            </a:pPr>
            <a:endParaRPr lang="en-US" altLang="ja-JP" sz="1400" b="1" dirty="0">
              <a:latin typeface="+mj-ea"/>
              <a:ea typeface="+mj-ea"/>
            </a:endParaRPr>
          </a:p>
          <a:p>
            <a:pPr marL="0" indent="0">
              <a:buNone/>
            </a:pPr>
            <a:r>
              <a:rPr lang="ja-JP" altLang="en-US" sz="1400" b="1" dirty="0" smtClean="0">
                <a:latin typeface="+mj-ea"/>
                <a:ea typeface="+mj-ea"/>
              </a:rPr>
              <a:t>週刊</a:t>
            </a:r>
            <a:r>
              <a:rPr lang="ja-JP" altLang="en-US" sz="1400" b="1" dirty="0">
                <a:latin typeface="+mj-ea"/>
                <a:ea typeface="+mj-ea"/>
              </a:rPr>
              <a:t>ダイヤモンド　　 </a:t>
            </a:r>
            <a:r>
              <a:rPr lang="ja-JP" altLang="en-US" sz="1400" b="1" dirty="0" smtClean="0">
                <a:latin typeface="+mj-ea"/>
                <a:ea typeface="+mj-ea"/>
              </a:rPr>
              <a:t>　週刊</a:t>
            </a:r>
            <a:r>
              <a:rPr lang="ja-JP" altLang="en-US" sz="1400" b="1" dirty="0">
                <a:latin typeface="+mj-ea"/>
                <a:ea typeface="+mj-ea"/>
              </a:rPr>
              <a:t>ポスト　　　</a:t>
            </a:r>
            <a:r>
              <a:rPr lang="ja-JP" altLang="en-US" sz="1400" b="1" dirty="0" smtClean="0">
                <a:latin typeface="+mj-ea"/>
                <a:ea typeface="+mj-ea"/>
              </a:rPr>
              <a:t>　日経</a:t>
            </a:r>
            <a:r>
              <a:rPr lang="ja-JP" altLang="en-US" sz="1400" b="1" dirty="0">
                <a:latin typeface="+mj-ea"/>
                <a:ea typeface="+mj-ea"/>
              </a:rPr>
              <a:t>コンピュータ　　</a:t>
            </a:r>
            <a:r>
              <a:rPr lang="ja-JP" altLang="en-US" sz="1400" b="1" dirty="0" smtClean="0">
                <a:latin typeface="+mj-ea"/>
                <a:ea typeface="+mj-ea"/>
              </a:rPr>
              <a:t>　　 週刊現代　　　　　　アエラ　　　　　　 週刊朝日　　　　  朝日新聞　　　日刊ゲンダイ</a:t>
            </a:r>
            <a:endParaRPr lang="ja-JP" altLang="en-US" sz="1400" b="1" dirty="0">
              <a:latin typeface="+mj-ea"/>
              <a:ea typeface="+mj-ea"/>
            </a:endParaRPr>
          </a:p>
          <a:p>
            <a:pPr marL="0" indent="0">
              <a:buNone/>
            </a:pPr>
            <a:endParaRPr kumimoji="1" lang="en-US" altLang="ja-JP" sz="1200" dirty="0" smtClean="0">
              <a:latin typeface="+mj-ea"/>
              <a:ea typeface="+mj-ea"/>
            </a:endParaRPr>
          </a:p>
          <a:p>
            <a:pPr marL="0" indent="0">
              <a:buNone/>
            </a:pPr>
            <a:endParaRPr kumimoji="1" lang="ja-JP" altLang="en-US" sz="1200" dirty="0"/>
          </a:p>
        </p:txBody>
      </p:sp>
      <p:sp>
        <p:nvSpPr>
          <p:cNvPr id="6" name="Rectangle 3"/>
          <p:cNvSpPr>
            <a:spLocks noChangeArrowheads="1"/>
          </p:cNvSpPr>
          <p:nvPr/>
        </p:nvSpPr>
        <p:spPr bwMode="auto">
          <a:xfrm>
            <a:off x="1139658" y="476660"/>
            <a:ext cx="9918184" cy="686295"/>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74295" tIns="8890" rIns="74295" bIns="8890" numCol="1" anchor="t" anchorCtr="0" compatLnSpc="1">
            <a:prstTxWarp prst="textNoShape">
              <a:avLst/>
            </a:prstTxWarp>
          </a:bodyPr>
          <a:lstStyle/>
          <a:p>
            <a:r>
              <a:rPr lang="ja-JP" altLang="en-US" sz="4000" b="1" dirty="0" smtClean="0">
                <a:solidFill>
                  <a:srgbClr val="FFFFFF"/>
                </a:solidFill>
                <a:latin typeface="Times New Roman" panose="02020603050405020304" pitchFamily="18" charset="0"/>
                <a:cs typeface="ＭＳ Ｐゴシック" panose="020B0600070205080204" pitchFamily="50" charset="-128"/>
              </a:rPr>
              <a:t>　　　　　　　　　　メディア掲載　</a:t>
            </a:r>
            <a:r>
              <a:rPr lang="en-US" altLang="ja-JP" sz="1400" b="1" dirty="0" smtClean="0">
                <a:solidFill>
                  <a:srgbClr val="FFFFFF"/>
                </a:solidFill>
                <a:latin typeface="Times New Roman" panose="02020603050405020304" pitchFamily="18" charset="0"/>
                <a:cs typeface="ＭＳ Ｐゴシック" panose="020B0600070205080204" pitchFamily="50" charset="-128"/>
              </a:rPr>
              <a:t>※</a:t>
            </a:r>
            <a:r>
              <a:rPr lang="ja-JP" altLang="en-US" sz="1400" b="1" dirty="0" smtClean="0">
                <a:solidFill>
                  <a:srgbClr val="FFFFFF"/>
                </a:solidFill>
                <a:latin typeface="Times New Roman" panose="02020603050405020304" pitchFamily="18" charset="0"/>
                <a:cs typeface="ＭＳ Ｐゴシック" panose="020B0600070205080204" pitchFamily="50" charset="-128"/>
              </a:rPr>
              <a:t>掲載されたメディアの一部をご紹介</a:t>
            </a:r>
            <a:endParaRPr lang="ja-JP" altLang="en-US" sz="4000" dirty="0"/>
          </a:p>
        </p:txBody>
      </p:sp>
      <p:pic>
        <p:nvPicPr>
          <p:cNvPr id="5123" name="Picture 3" descr="朝日新聞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3925" y="4253175"/>
            <a:ext cx="1135063" cy="1512888"/>
          </a:xfrm>
          <a:prstGeom prst="rect">
            <a:avLst/>
          </a:prstGeom>
          <a:noFill/>
          <a:extLst>
            <a:ext uri="{909E8E84-426E-40DD-AFC4-6F175D3DCCD1}">
              <a14:hiddenFill xmlns:a14="http://schemas.microsoft.com/office/drawing/2010/main">
                <a:solidFill>
                  <a:srgbClr val="FFFFFF"/>
                </a:solidFill>
              </a14:hiddenFill>
            </a:ext>
          </a:extLst>
        </p:spPr>
      </p:pic>
      <p:pic>
        <p:nvPicPr>
          <p:cNvPr id="5121" name="Picture 1" descr="アエラ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4242" y="4229363"/>
            <a:ext cx="1135062" cy="1512888"/>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ホンマ"/>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6432" y="1592177"/>
            <a:ext cx="3003803" cy="2111810"/>
          </a:xfrm>
          <a:prstGeom prst="rect">
            <a:avLst/>
          </a:prstGeom>
          <a:noFill/>
          <a:extLst>
            <a:ext uri="{909E8E84-426E-40DD-AFC4-6F175D3DCCD1}">
              <a14:hiddenFill xmlns:a14="http://schemas.microsoft.com/office/drawing/2010/main">
                <a:solidFill>
                  <a:srgbClr val="FFFFFF"/>
                </a:solidFill>
              </a14:hiddenFill>
            </a:ext>
          </a:extLst>
        </p:spPr>
      </p:pic>
      <p:pic>
        <p:nvPicPr>
          <p:cNvPr id="5129" name="Picture 9" descr="暴露ナイト"/>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4242" y="1522071"/>
            <a:ext cx="2980576" cy="2176669"/>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ダイヤ表紙"/>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633" y="4229363"/>
            <a:ext cx="1152525" cy="1536700"/>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descr="ポスト表紙"/>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42498" y="4166369"/>
            <a:ext cx="1152525" cy="15367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日経コンピュータ表紙"/>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38968" y="4229363"/>
            <a:ext cx="1158875" cy="15367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週刊現代表紙"/>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54578" y="4242291"/>
            <a:ext cx="1158875" cy="15367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257558" y="4289732"/>
            <a:ext cx="1152525" cy="14986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週刊朝日0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663317" y="4213931"/>
            <a:ext cx="1138237" cy="15128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1"/>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0" name="Rectangle 14"/>
          <p:cNvSpPr>
            <a:spLocks noChangeArrowheads="1"/>
          </p:cNvSpPr>
          <p:nvPr/>
        </p:nvSpPr>
        <p:spPr bwMode="auto">
          <a:xfrm>
            <a:off x="152400" y="1066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Tree>
    <p:extLst>
      <p:ext uri="{BB962C8B-B14F-4D97-AF65-F5344CB8AC3E}">
        <p14:creationId xmlns:p14="http://schemas.microsoft.com/office/powerpoint/2010/main" val="2685228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TotalTime>
  <Words>119</Words>
  <Application>Microsoft Office PowerPoint</Application>
  <PresentationFormat>ワイド画面</PresentationFormat>
  <Paragraphs>50</Paragraphs>
  <Slides>6</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vt:i4>
      </vt:variant>
    </vt:vector>
  </HeadingPairs>
  <TitlesOfParts>
    <vt:vector size="12" baseType="lpstr">
      <vt:lpstr>ＭＳ Ｐゴシック</vt:lpstr>
      <vt:lpstr>Arial</vt:lpstr>
      <vt:lpstr>Calibri</vt:lpstr>
      <vt:lpstr>Calibri Light</vt:lpstr>
      <vt:lpstr>Times New Roman</vt:lpstr>
      <vt:lpstr>Office テーマ</vt:lpstr>
      <vt:lpstr>PowerPoint プレゼンテーション</vt:lpstr>
      <vt:lpstr>　　　　　　　　　 講演内容</vt:lpstr>
      <vt:lpstr>　　　　　　　　　 講演概要</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PC2</dc:creator>
  <cp:lastModifiedBy>PC2</cp:lastModifiedBy>
  <cp:revision>11</cp:revision>
  <dcterms:created xsi:type="dcterms:W3CDTF">2019-04-11T04:08:23Z</dcterms:created>
  <dcterms:modified xsi:type="dcterms:W3CDTF">2019-04-12T02:14:22Z</dcterms:modified>
</cp:coreProperties>
</file>